
<file path=[Content_Types].xml><?xml version="1.0" encoding="utf-8"?>
<Types xmlns="http://schemas.openxmlformats.org/package/2006/content-types">
  <Default Extension="fntdata" ContentType="application/x-fontdata"/>
  <Default Extension="gif" ContentType="image/gif"/>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Nunito" pitchFamily="2" charset="77"/>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Questrial" pitchFamily="2" charset="77"/>
      <p:regular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1"/>
    <p:restoredTop sz="94672"/>
  </p:normalViewPr>
  <p:slideViewPr>
    <p:cSldViewPr snapToGrid="0">
      <p:cViewPr varScale="1">
        <p:scale>
          <a:sx n="178" d="100"/>
          <a:sy n="178" d="100"/>
        </p:scale>
        <p:origin x="568"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Hi this is David Kim from the MIT App Inventor team. It is a pleasure to share our work to everyone.</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7ac3e7c545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7ac3e7c545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Which can be further converted into a fully functional mobile application.</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While this is the general scheme</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7ac3e7c545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7ac3e7c545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 want to describe this part a little bit deeper</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7ac3e7c54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7ac3e7c54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Let’s say for instance that we want to create the game pong using Aptly. The user will describe the app with their natural language. </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7ac3e7c545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7ac3e7c545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However, if we simple input the user description into Codex. Codex will be very confused about what it needs to do with it.</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7ac3e7c545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7ac3e7c545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In order to solve that problem, we provide a few app inventor code examples along with the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7ac3e7c545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7ac3e7c545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User’s app description.</a:t>
            </a: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7ac3e7c545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7ac3e7c545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So each example consist of the description of their app</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7ac3e7c545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7ac3e7c545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And the corresponding code implementation</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7ac3e7c545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7ac3e7c545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So now we have a completed input</a:t>
            </a:r>
            <a:endParaRPr sz="1200"/>
          </a:p>
          <a:p>
            <a:pPr marL="0" lvl="0" indent="0" algn="l" rtl="0">
              <a:spcBef>
                <a:spcPts val="0"/>
              </a:spcBef>
              <a:spcAft>
                <a:spcPts val="0"/>
              </a:spcAft>
              <a:buNone/>
            </a:pPr>
            <a:r>
              <a:rPr lang="en" sz="1200"/>
              <a:t>In the computer science community, we commonly referred to these inputs as “prompts”</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7ac3e7c545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7ac3e7c545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We feed this prompt into Codex</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621426b044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621426b044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MIT app inventor invites everyone, especially kids, to build mobile applications that can change their lives and help their community.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Here on the right we have some examples of kids using the App Inventor platform enhancing their community. My favorite example is this </a:t>
            </a:r>
            <a:r>
              <a:rPr lang="en" sz="1200">
                <a:solidFill>
                  <a:srgbClr val="212529"/>
                </a:solidFill>
                <a:highlight>
                  <a:srgbClr val="FFFFFF"/>
                </a:highlight>
              </a:rPr>
              <a:t>middle-school girls building an app to help their blind classmate navigate the halls of their school.</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7ac3e7c545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7ac3e7c545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Which outputs the desired code, hopefully… that code will convert into a fully functional application using the app inventor platform.</a:t>
            </a:r>
            <a:endParaRPr sz="1200"/>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621426b04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621426b04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 want to show some examples, the first one is this simple app where there is button in the screen, and adds 1 whenever the user clicks the button.</a:t>
            </a:r>
            <a:endParaRPr/>
          </a:p>
          <a:p>
            <a:pPr marL="0" lvl="0" indent="0" algn="l" rtl="0">
              <a:spcBef>
                <a:spcPts val="0"/>
              </a:spcBef>
              <a:spcAft>
                <a:spcPts val="0"/>
              </a:spcAft>
              <a:buNone/>
            </a:pPr>
            <a:r>
              <a:rPr lang="en"/>
              <a:t>You can see that the functionality is well created by observing the blocks are well defined, but the button is not in the middle.</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7ac3e7c5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7ac3e7c5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slightly more advanced version, where there are three buttons, and each buttons increases independently with different amount. </a:t>
            </a:r>
            <a:endParaRPr/>
          </a:p>
          <a:p>
            <a:pPr marL="0" lvl="0" indent="0" algn="l" rtl="0">
              <a:spcBef>
                <a:spcPts val="0"/>
              </a:spcBef>
              <a:spcAft>
                <a:spcPts val="0"/>
              </a:spcAft>
              <a:buNone/>
            </a:pPr>
            <a:endParaRPr/>
          </a:p>
          <a:p>
            <a:pPr marL="0" lvl="0" indent="0" algn="l" rtl="0">
              <a:spcBef>
                <a:spcPts val="0"/>
              </a:spcBef>
              <a:spcAft>
                <a:spcPts val="0"/>
              </a:spcAft>
              <a:buNone/>
            </a:pPr>
            <a:r>
              <a:rPr lang="en"/>
              <a:t>Here also the functionality is well created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7dff2bb04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7dff2bb04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but there is a problem with the image.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7dff2bb04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7dff2bb04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Ideally, It should have created a character image. However, Aptly does not have that capability yet and we are currently working on ways to make such capabilities.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621426b044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621426b044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want to shift gears and talk about Aptly’s educational implications. There are two main streams of opinion when it comes to computational thinking. Some consider that the act of coding is essential in computational thinking, while others consider to be marginal. Aptly aligns with the second view being related to the “no-code” movement. </a:t>
            </a:r>
            <a:endParaRPr/>
          </a:p>
          <a:p>
            <a:pPr marL="0" lvl="0" indent="0" algn="l" rtl="0">
              <a:spcBef>
                <a:spcPts val="0"/>
              </a:spcBef>
              <a:spcAft>
                <a:spcPts val="0"/>
              </a:spcAft>
              <a:buNone/>
            </a:pPr>
            <a:endParaRPr/>
          </a:p>
          <a:p>
            <a:pPr marL="0" lvl="0" indent="0" algn="l" rtl="0">
              <a:spcBef>
                <a:spcPts val="0"/>
              </a:spcBef>
              <a:spcAft>
                <a:spcPts val="0"/>
              </a:spcAft>
              <a:buNone/>
            </a:pPr>
            <a:r>
              <a:rPr lang="en"/>
              <a:t>We believe that coding actually hinders kids to participate in technology and hope that Aptly will facilitate kids interest in programming and further encourage them to participate in STEM society.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7ac3e7c54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7ac3e7c54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However, we are also aware of the other side of the coin, that such platform might deteriorate people’s computational abilities. </a:t>
            </a:r>
            <a:endParaRPr/>
          </a:p>
          <a:p>
            <a:pPr marL="0" lvl="0" indent="0" algn="l" rtl="0">
              <a:spcBef>
                <a:spcPts val="0"/>
              </a:spcBef>
              <a:spcAft>
                <a:spcPts val="0"/>
              </a:spcAft>
              <a:buNone/>
            </a:pPr>
            <a:r>
              <a:rPr lang="en"/>
              <a:t>It is similar to when calculators first came out, there were lots of controversies whether calculators would harm people’s mathematical learning while some people believed that it will help them.</a:t>
            </a:r>
            <a:endParaRPr/>
          </a:p>
          <a:p>
            <a:pPr marL="0" lvl="0" indent="0" algn="l" rtl="0">
              <a:spcBef>
                <a:spcPts val="0"/>
              </a:spcBef>
              <a:spcAft>
                <a:spcPts val="0"/>
              </a:spcAft>
              <a:buNone/>
            </a:pPr>
            <a:endParaRPr/>
          </a:p>
          <a:p>
            <a:pPr marL="0" lvl="0" indent="0" algn="l" rtl="0">
              <a:spcBef>
                <a:spcPts val="0"/>
              </a:spcBef>
              <a:spcAft>
                <a:spcPts val="0"/>
              </a:spcAft>
              <a:buNone/>
            </a:pPr>
            <a:r>
              <a:rPr lang="en"/>
              <a:t>What is your opinion? Will Aptly be a crutch or a springboard? Please share your thoughts!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7ac3e7c54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7ac3e7c54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So here are the research questions we are tackling regarding computational thinking.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First is, ~~~, so the issue is, when you describe your mobile application you actually have to be very meticulous about how you describe it. </a:t>
            </a:r>
            <a:endParaRPr sz="1200"/>
          </a:p>
          <a:p>
            <a:pPr marL="0" lvl="0" indent="0" algn="l" rtl="0">
              <a:spcBef>
                <a:spcPts val="0"/>
              </a:spcBef>
              <a:spcAft>
                <a:spcPts val="0"/>
              </a:spcAft>
              <a:buNone/>
            </a:pPr>
            <a:r>
              <a:rPr lang="en" sz="1200"/>
              <a:t>For the translator app, you have to say “</a:t>
            </a:r>
            <a:endParaRPr sz="1200"/>
          </a:p>
          <a:p>
            <a:pPr marL="0" lvl="0" indent="0" algn="l" rtl="0">
              <a:spcBef>
                <a:spcPts val="0"/>
              </a:spcBef>
              <a:spcAft>
                <a:spcPts val="0"/>
              </a:spcAft>
              <a:buNone/>
            </a:pPr>
            <a:r>
              <a:rPr lang="en" sz="1200"/>
              <a:t>This is a challenge for kids and we are developing ways to help students formulate and describe what they really want to make.</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Second is, ~~~, we want to know if kids collaborate with these new AI technologies, will they able to create more interesting applications and increase their interest in technology.</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While these are the main research questions we plan to answer, that does not mean we are limited to such. We plan to do many research regarding Aptly and it’s educational issues.</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7ac3e7c545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7ac3e7c545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Please follow our work in these websites, if you are interested let me know I’ll send you individually how to reach us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7ac3e7c54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7ac3e7c54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7ac3e7c54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7ac3e7c54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Instead of the traditional way of coding, we adopted a block coding style for kids to create their own mobile apps. </a:t>
            </a:r>
            <a:endParaRPr sz="1200"/>
          </a:p>
          <a:p>
            <a:pPr marL="0" lvl="0" indent="0" algn="l" rtl="0">
              <a:spcBef>
                <a:spcPts val="0"/>
              </a:spcBef>
              <a:spcAft>
                <a:spcPts val="0"/>
              </a:spcAft>
              <a:buNone/>
            </a:pPr>
            <a:r>
              <a:rPr lang="en" sz="1200"/>
              <a:t>Here is an example of of a translator app showing it’s block code and it’s UI.</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However, we our currently trying to push this further and create a platform where people can create a mobile app with just their natural language.</a:t>
            </a:r>
            <a:endParaRPr sz="1200"/>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621426b04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621426b04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Without further ado, let me show you a video demo of our new platform.</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69fb6946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69fb69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When I first saw that demo it really blew my mind!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But this is not some magic, there is actually a lot of research and engineering involved to create such platform.</a:t>
            </a:r>
            <a:endParaRPr sz="1200"/>
          </a:p>
          <a:p>
            <a:pPr marL="0" lvl="0" indent="0" algn="l" rtl="0">
              <a:spcBef>
                <a:spcPts val="0"/>
              </a:spcBef>
              <a:spcAft>
                <a:spcPts val="0"/>
              </a:spcAft>
              <a:buNone/>
            </a:pPr>
            <a:r>
              <a:rPr lang="en" sz="1200"/>
              <a:t>Some of you might have heard about github’s copilot and how it can automatically generate code. Copilot uses OpenAI’s Codex engine to do such task.</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Aptly uses the same engine to generate mobile applications.</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621426b04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621426b04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To overview the general scheme, a user can either type or speak their desired application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7ac3e7c545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7ac3e7c545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The description is feed into our platform.</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7ac3e7c545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7ac3e7c545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Then we send that to OpenAI’s Codex model.</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7ac3e7c545_0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7ac3e7c545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The codex engine will return a code that can convert to our App Inventor blocks</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12"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12"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image" Target="../media/image1.png"/><Relationship Id="rId5" Type="http://schemas.openxmlformats.org/officeDocument/2006/relationships/image" Target="../media/image11.png"/><Relationship Id="rId10"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hyperlink" Target="https://twitter.com/MITAppInventor" TargetMode="External"/><Relationship Id="rId3" Type="http://schemas.openxmlformats.org/officeDocument/2006/relationships/slideLayout" Target="../slideLayouts/slideLayout3.xml"/><Relationship Id="rId7" Type="http://schemas.openxmlformats.org/officeDocument/2006/relationships/hyperlink" Target="https://appinventor.mit.edu/blogs/hal/2022/03/21/Aptly"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appinventor.mit.edu/explore/research" TargetMode="External"/><Relationship Id="rId11" Type="http://schemas.openxmlformats.org/officeDocument/2006/relationships/image" Target="../media/image2.png"/><Relationship Id="rId5" Type="http://schemas.openxmlformats.org/officeDocument/2006/relationships/hyperlink" Target="https://appinventor.mit.edu/" TargetMode="External"/><Relationship Id="rId10" Type="http://schemas.openxmlformats.org/officeDocument/2006/relationships/image" Target="../media/image1.png"/><Relationship Id="rId4" Type="http://schemas.openxmlformats.org/officeDocument/2006/relationships/notesSlide" Target="../notesSlides/notesSlide28.xml"/><Relationship Id="rId9" Type="http://schemas.openxmlformats.org/officeDocument/2006/relationships/hyperlink" Target="https://www.linkedin.com/company/mit-app-inventor/"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hyperlink" Target="http://www.youtube.com/watch?v=dT1i1MEr2Sg"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900"/>
              <a:t>Speak Your Mind: Introducing Aptly, The Software Platform that turns Ideas into Working Apps </a:t>
            </a:r>
            <a:endParaRPr sz="290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500">
                <a:solidFill>
                  <a:srgbClr val="212529"/>
                </a:solidFill>
                <a:highlight>
                  <a:srgbClr val="FFFFFF"/>
                </a:highlight>
                <a:latin typeface="Roboto"/>
                <a:ea typeface="Roboto"/>
                <a:cs typeface="Roboto"/>
                <a:sym typeface="Roboto"/>
              </a:rPr>
              <a:t>David Y.J. Kim, Ashley Granquist, Evan Patton, Mark Friedman, Hal Abelson</a:t>
            </a:r>
            <a:endParaRPr sz="3100"/>
          </a:p>
        </p:txBody>
      </p:sp>
      <p:pic>
        <p:nvPicPr>
          <p:cNvPr id="56" name="Google Shape;56;p13"/>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3" name="Audio 2">
            <a:hlinkClick r:id="" action="ppaction://media"/>
            <a:extLst>
              <a:ext uri="{FF2B5EF4-FFF2-40B4-BE49-F238E27FC236}">
                <a16:creationId xmlns:a16="http://schemas.microsoft.com/office/drawing/2014/main" id="{4A53FB5C-8320-FF73-AD9A-55BD2FDC9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89"/>
    </mc:Choice>
    <mc:Fallback>
      <p:transition spd="slow" advTm="8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05" name="Google Shape;205;p22"/>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dk1"/>
                </a:solidFill>
                <a:latin typeface="Questrial"/>
                <a:ea typeface="Questrial"/>
                <a:cs typeface="Questrial"/>
                <a:sym typeface="Questrial"/>
              </a:rPr>
              <a:t>How Aptly Works</a:t>
            </a:r>
            <a:endParaRPr sz="2500">
              <a:latin typeface="Questrial"/>
              <a:ea typeface="Questrial"/>
              <a:cs typeface="Questrial"/>
              <a:sym typeface="Questrial"/>
            </a:endParaRPr>
          </a:p>
        </p:txBody>
      </p:sp>
      <p:sp>
        <p:nvSpPr>
          <p:cNvPr id="206" name="Google Shape;206;p22"/>
          <p:cNvSpPr/>
          <p:nvPr/>
        </p:nvSpPr>
        <p:spPr>
          <a:xfrm>
            <a:off x="3600625" y="3277075"/>
            <a:ext cx="1549500" cy="932700"/>
          </a:xfrm>
          <a:prstGeom prst="wedgeEllipse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pic>
        <p:nvPicPr>
          <p:cNvPr id="207" name="Google Shape;207;p22"/>
          <p:cNvPicPr preferRelativeResize="0"/>
          <p:nvPr/>
        </p:nvPicPr>
        <p:blipFill>
          <a:blip r:embed="rId5">
            <a:alphaModFix/>
          </a:blip>
          <a:stretch>
            <a:fillRect/>
          </a:stretch>
        </p:blipFill>
        <p:spPr>
          <a:xfrm>
            <a:off x="4214810" y="4293794"/>
            <a:ext cx="868256" cy="743734"/>
          </a:xfrm>
          <a:prstGeom prst="rect">
            <a:avLst/>
          </a:prstGeom>
          <a:noFill/>
          <a:ln>
            <a:noFill/>
          </a:ln>
        </p:spPr>
      </p:pic>
      <p:sp>
        <p:nvSpPr>
          <p:cNvPr id="208" name="Google Shape;208;p22"/>
          <p:cNvSpPr/>
          <p:nvPr/>
        </p:nvSpPr>
        <p:spPr>
          <a:xfrm>
            <a:off x="3238222" y="4089529"/>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9" name="Google Shape;209;p22"/>
          <p:cNvCxnSpPr>
            <a:stCxn id="208" idx="4"/>
          </p:cNvCxnSpPr>
          <p:nvPr/>
        </p:nvCxnSpPr>
        <p:spPr>
          <a:xfrm flipH="1">
            <a:off x="3417622" y="4419229"/>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210" name="Google Shape;210;p22"/>
          <p:cNvCxnSpPr/>
          <p:nvPr/>
        </p:nvCxnSpPr>
        <p:spPr>
          <a:xfrm rot="10800000" flipH="1">
            <a:off x="3197498" y="4912326"/>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211" name="Google Shape;211;p22"/>
          <p:cNvCxnSpPr/>
          <p:nvPr/>
        </p:nvCxnSpPr>
        <p:spPr>
          <a:xfrm>
            <a:off x="3170350" y="4537877"/>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212" name="Google Shape;212;p22"/>
          <p:cNvCxnSpPr/>
          <p:nvPr/>
        </p:nvCxnSpPr>
        <p:spPr>
          <a:xfrm>
            <a:off x="3419454" y="4912162"/>
            <a:ext cx="193200" cy="166500"/>
          </a:xfrm>
          <a:prstGeom prst="straightConnector1">
            <a:avLst/>
          </a:prstGeom>
          <a:noFill/>
          <a:ln w="76200" cap="flat" cmpd="sng">
            <a:solidFill>
              <a:srgbClr val="000000"/>
            </a:solidFill>
            <a:prstDash val="solid"/>
            <a:round/>
            <a:headEnd type="none" w="med" len="med"/>
            <a:tailEnd type="none" w="med" len="med"/>
          </a:ln>
        </p:spPr>
      </p:cxnSp>
      <p:sp>
        <p:nvSpPr>
          <p:cNvPr id="213" name="Google Shape;213;p22"/>
          <p:cNvSpPr/>
          <p:nvPr/>
        </p:nvSpPr>
        <p:spPr>
          <a:xfrm rot="-9825777">
            <a:off x="3729549" y="4216132"/>
            <a:ext cx="118497" cy="21722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214" name="Google Shape;214;p22"/>
          <p:cNvSpPr/>
          <p:nvPr/>
        </p:nvSpPr>
        <p:spPr>
          <a:xfrm rot="-9824802">
            <a:off x="3723132" y="4254126"/>
            <a:ext cx="73691" cy="14813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215" name="Google Shape;215;p22"/>
          <p:cNvSpPr/>
          <p:nvPr/>
        </p:nvSpPr>
        <p:spPr>
          <a:xfrm rot="-9825514">
            <a:off x="3787284" y="4194988"/>
            <a:ext cx="119100" cy="277163"/>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pic>
        <p:nvPicPr>
          <p:cNvPr id="216" name="Google Shape;216;p22" descr="GUI of Translate App"/>
          <p:cNvPicPr preferRelativeResize="0"/>
          <p:nvPr/>
        </p:nvPicPr>
        <p:blipFill>
          <a:blip r:embed="rId6">
            <a:alphaModFix/>
          </a:blip>
          <a:stretch>
            <a:fillRect/>
          </a:stretch>
        </p:blipFill>
        <p:spPr>
          <a:xfrm>
            <a:off x="6135706" y="3277080"/>
            <a:ext cx="2132669" cy="1710934"/>
          </a:xfrm>
          <a:prstGeom prst="rect">
            <a:avLst/>
          </a:prstGeom>
          <a:noFill/>
          <a:ln>
            <a:noFill/>
          </a:ln>
        </p:spPr>
      </p:pic>
      <p:sp>
        <p:nvSpPr>
          <p:cNvPr id="217" name="Google Shape;217;p22"/>
          <p:cNvSpPr/>
          <p:nvPr/>
        </p:nvSpPr>
        <p:spPr>
          <a:xfrm>
            <a:off x="632233" y="3530827"/>
            <a:ext cx="1577700" cy="693600"/>
          </a:xfrm>
          <a:prstGeom prst="wedgeRect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sp>
        <p:nvSpPr>
          <p:cNvPr id="218" name="Google Shape;218;p22"/>
          <p:cNvSpPr/>
          <p:nvPr/>
        </p:nvSpPr>
        <p:spPr>
          <a:xfrm>
            <a:off x="216993" y="4103888"/>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 name="Google Shape;219;p22"/>
          <p:cNvCxnSpPr>
            <a:stCxn id="218" idx="4"/>
          </p:cNvCxnSpPr>
          <p:nvPr/>
        </p:nvCxnSpPr>
        <p:spPr>
          <a:xfrm flipH="1">
            <a:off x="396393" y="4433588"/>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220" name="Google Shape;220;p22"/>
          <p:cNvCxnSpPr/>
          <p:nvPr/>
        </p:nvCxnSpPr>
        <p:spPr>
          <a:xfrm rot="10800000" flipH="1">
            <a:off x="176269" y="4926685"/>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221" name="Google Shape;221;p22"/>
          <p:cNvCxnSpPr/>
          <p:nvPr/>
        </p:nvCxnSpPr>
        <p:spPr>
          <a:xfrm>
            <a:off x="149121" y="4552236"/>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222" name="Google Shape;222;p22"/>
          <p:cNvCxnSpPr/>
          <p:nvPr/>
        </p:nvCxnSpPr>
        <p:spPr>
          <a:xfrm>
            <a:off x="398225" y="4926521"/>
            <a:ext cx="193200" cy="166500"/>
          </a:xfrm>
          <a:prstGeom prst="straightConnector1">
            <a:avLst/>
          </a:prstGeom>
          <a:noFill/>
          <a:ln w="76200" cap="flat" cmpd="sng">
            <a:solidFill>
              <a:srgbClr val="000000"/>
            </a:solidFill>
            <a:prstDash val="solid"/>
            <a:round/>
            <a:headEnd type="none" w="med" len="med"/>
            <a:tailEnd type="none" w="med" len="med"/>
          </a:ln>
        </p:spPr>
      </p:cxnSp>
      <p:pic>
        <p:nvPicPr>
          <p:cNvPr id="223" name="Google Shape;223;p22"/>
          <p:cNvPicPr preferRelativeResize="0"/>
          <p:nvPr/>
        </p:nvPicPr>
        <p:blipFill>
          <a:blip r:embed="rId7">
            <a:alphaModFix/>
          </a:blip>
          <a:stretch>
            <a:fillRect/>
          </a:stretch>
        </p:blipFill>
        <p:spPr>
          <a:xfrm>
            <a:off x="923697" y="4264652"/>
            <a:ext cx="982067" cy="878851"/>
          </a:xfrm>
          <a:prstGeom prst="rect">
            <a:avLst/>
          </a:prstGeom>
          <a:noFill/>
          <a:ln>
            <a:noFill/>
          </a:ln>
        </p:spPr>
      </p:pic>
      <p:sp>
        <p:nvSpPr>
          <p:cNvPr id="224" name="Google Shape;224;p22"/>
          <p:cNvSpPr txBox="1"/>
          <p:nvPr/>
        </p:nvSpPr>
        <p:spPr>
          <a:xfrm>
            <a:off x="2431196" y="4061220"/>
            <a:ext cx="59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OR</a:t>
            </a:r>
            <a:endParaRPr b="1"/>
          </a:p>
        </p:txBody>
      </p:sp>
      <p:pic>
        <p:nvPicPr>
          <p:cNvPr id="225" name="Google Shape;225;p22"/>
          <p:cNvPicPr preferRelativeResize="0"/>
          <p:nvPr/>
        </p:nvPicPr>
        <p:blipFill rotWithShape="1">
          <a:blip r:embed="rId8">
            <a:alphaModFix/>
          </a:blip>
          <a:srcRect r="10297"/>
          <a:stretch/>
        </p:blipFill>
        <p:spPr>
          <a:xfrm>
            <a:off x="842297" y="1389224"/>
            <a:ext cx="2114275" cy="1152591"/>
          </a:xfrm>
          <a:prstGeom prst="rect">
            <a:avLst/>
          </a:prstGeom>
          <a:noFill/>
          <a:ln>
            <a:noFill/>
          </a:ln>
        </p:spPr>
      </p:pic>
      <p:pic>
        <p:nvPicPr>
          <p:cNvPr id="226" name="Google Shape;226;p22"/>
          <p:cNvPicPr preferRelativeResize="0"/>
          <p:nvPr/>
        </p:nvPicPr>
        <p:blipFill>
          <a:blip r:embed="rId9">
            <a:alphaModFix/>
          </a:blip>
          <a:stretch>
            <a:fillRect/>
          </a:stretch>
        </p:blipFill>
        <p:spPr>
          <a:xfrm>
            <a:off x="4042225" y="251850"/>
            <a:ext cx="1345700" cy="1524265"/>
          </a:xfrm>
          <a:prstGeom prst="rect">
            <a:avLst/>
          </a:prstGeom>
          <a:noFill/>
          <a:ln>
            <a:noFill/>
          </a:ln>
        </p:spPr>
      </p:pic>
      <p:pic>
        <p:nvPicPr>
          <p:cNvPr id="227" name="Google Shape;227;p22"/>
          <p:cNvPicPr preferRelativeResize="0"/>
          <p:nvPr/>
        </p:nvPicPr>
        <p:blipFill>
          <a:blip r:embed="rId10">
            <a:alphaModFix/>
          </a:blip>
          <a:stretch>
            <a:fillRect/>
          </a:stretch>
        </p:blipFill>
        <p:spPr>
          <a:xfrm>
            <a:off x="6200749" y="1115550"/>
            <a:ext cx="2718026" cy="1426274"/>
          </a:xfrm>
          <a:prstGeom prst="rect">
            <a:avLst/>
          </a:prstGeom>
          <a:noFill/>
          <a:ln>
            <a:noFill/>
          </a:ln>
        </p:spPr>
      </p:pic>
      <p:sp>
        <p:nvSpPr>
          <p:cNvPr id="228" name="Google Shape;228;p22"/>
          <p:cNvSpPr/>
          <p:nvPr/>
        </p:nvSpPr>
        <p:spPr>
          <a:xfrm rot="-1021232">
            <a:off x="1991266" y="2851475"/>
            <a:ext cx="415081" cy="372093"/>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2"/>
          <p:cNvSpPr/>
          <p:nvPr/>
        </p:nvSpPr>
        <p:spPr>
          <a:xfrm rot="4430649">
            <a:off x="3168703" y="1049043"/>
            <a:ext cx="415093" cy="371989"/>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2"/>
          <p:cNvSpPr/>
          <p:nvPr/>
        </p:nvSpPr>
        <p:spPr>
          <a:xfrm rot="6889458">
            <a:off x="5691766" y="1049050"/>
            <a:ext cx="415161" cy="371935"/>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2"/>
          <p:cNvSpPr/>
          <p:nvPr/>
        </p:nvSpPr>
        <p:spPr>
          <a:xfrm rot="-10023488">
            <a:off x="6875416" y="2652326"/>
            <a:ext cx="415248" cy="371873"/>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2" name="Google Shape;232;p22"/>
          <p:cNvPicPr preferRelativeResize="0"/>
          <p:nvPr/>
        </p:nvPicPr>
        <p:blipFill>
          <a:blip r:embed="rId11">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37FD6474-8F90-96BB-EBCA-0DA5F48A967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408"/>
    </mc:Choice>
    <mc:Fallback>
      <p:transition spd="slow" advTm="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8" name="Google Shape;238;p23"/>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dk1"/>
                </a:solidFill>
                <a:latin typeface="Questrial"/>
                <a:ea typeface="Questrial"/>
                <a:cs typeface="Questrial"/>
                <a:sym typeface="Questrial"/>
              </a:rPr>
              <a:t>How Aptly Works</a:t>
            </a:r>
            <a:endParaRPr sz="2500">
              <a:latin typeface="Questrial"/>
              <a:ea typeface="Questrial"/>
              <a:cs typeface="Questrial"/>
              <a:sym typeface="Questrial"/>
            </a:endParaRPr>
          </a:p>
        </p:txBody>
      </p:sp>
      <p:sp>
        <p:nvSpPr>
          <p:cNvPr id="239" name="Google Shape;239;p23"/>
          <p:cNvSpPr/>
          <p:nvPr/>
        </p:nvSpPr>
        <p:spPr>
          <a:xfrm>
            <a:off x="3600625" y="3277075"/>
            <a:ext cx="1549500" cy="932700"/>
          </a:xfrm>
          <a:prstGeom prst="wedgeEllipse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pic>
        <p:nvPicPr>
          <p:cNvPr id="240" name="Google Shape;240;p23"/>
          <p:cNvPicPr preferRelativeResize="0"/>
          <p:nvPr/>
        </p:nvPicPr>
        <p:blipFill>
          <a:blip r:embed="rId5">
            <a:alphaModFix/>
          </a:blip>
          <a:stretch>
            <a:fillRect/>
          </a:stretch>
        </p:blipFill>
        <p:spPr>
          <a:xfrm>
            <a:off x="4214810" y="4293794"/>
            <a:ext cx="868256" cy="743734"/>
          </a:xfrm>
          <a:prstGeom prst="rect">
            <a:avLst/>
          </a:prstGeom>
          <a:noFill/>
          <a:ln>
            <a:noFill/>
          </a:ln>
        </p:spPr>
      </p:pic>
      <p:sp>
        <p:nvSpPr>
          <p:cNvPr id="241" name="Google Shape;241;p23"/>
          <p:cNvSpPr/>
          <p:nvPr/>
        </p:nvSpPr>
        <p:spPr>
          <a:xfrm>
            <a:off x="3238222" y="4089529"/>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 name="Google Shape;242;p23"/>
          <p:cNvCxnSpPr>
            <a:stCxn id="241" idx="4"/>
          </p:cNvCxnSpPr>
          <p:nvPr/>
        </p:nvCxnSpPr>
        <p:spPr>
          <a:xfrm flipH="1">
            <a:off x="3417622" y="4419229"/>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243" name="Google Shape;243;p23"/>
          <p:cNvCxnSpPr/>
          <p:nvPr/>
        </p:nvCxnSpPr>
        <p:spPr>
          <a:xfrm rot="10800000" flipH="1">
            <a:off x="3197498" y="4912326"/>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244" name="Google Shape;244;p23"/>
          <p:cNvCxnSpPr/>
          <p:nvPr/>
        </p:nvCxnSpPr>
        <p:spPr>
          <a:xfrm>
            <a:off x="3170350" y="4537877"/>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245" name="Google Shape;245;p23"/>
          <p:cNvCxnSpPr/>
          <p:nvPr/>
        </p:nvCxnSpPr>
        <p:spPr>
          <a:xfrm>
            <a:off x="3419454" y="4912162"/>
            <a:ext cx="193200" cy="166500"/>
          </a:xfrm>
          <a:prstGeom prst="straightConnector1">
            <a:avLst/>
          </a:prstGeom>
          <a:noFill/>
          <a:ln w="76200" cap="flat" cmpd="sng">
            <a:solidFill>
              <a:srgbClr val="000000"/>
            </a:solidFill>
            <a:prstDash val="solid"/>
            <a:round/>
            <a:headEnd type="none" w="med" len="med"/>
            <a:tailEnd type="none" w="med" len="med"/>
          </a:ln>
        </p:spPr>
      </p:cxnSp>
      <p:sp>
        <p:nvSpPr>
          <p:cNvPr id="246" name="Google Shape;246;p23"/>
          <p:cNvSpPr/>
          <p:nvPr/>
        </p:nvSpPr>
        <p:spPr>
          <a:xfrm rot="-9825777">
            <a:off x="3729549" y="4216132"/>
            <a:ext cx="118497" cy="21722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247" name="Google Shape;247;p23"/>
          <p:cNvSpPr/>
          <p:nvPr/>
        </p:nvSpPr>
        <p:spPr>
          <a:xfrm rot="-9824802">
            <a:off x="3723132" y="4254126"/>
            <a:ext cx="73691" cy="14813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248" name="Google Shape;248;p23"/>
          <p:cNvSpPr/>
          <p:nvPr/>
        </p:nvSpPr>
        <p:spPr>
          <a:xfrm rot="-9825514">
            <a:off x="3787284" y="4194988"/>
            <a:ext cx="119100" cy="277163"/>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pic>
        <p:nvPicPr>
          <p:cNvPr id="249" name="Google Shape;249;p23" descr="GUI of Translate App"/>
          <p:cNvPicPr preferRelativeResize="0"/>
          <p:nvPr/>
        </p:nvPicPr>
        <p:blipFill>
          <a:blip r:embed="rId6">
            <a:alphaModFix/>
          </a:blip>
          <a:stretch>
            <a:fillRect/>
          </a:stretch>
        </p:blipFill>
        <p:spPr>
          <a:xfrm>
            <a:off x="6135706" y="3277080"/>
            <a:ext cx="2132669" cy="1710934"/>
          </a:xfrm>
          <a:prstGeom prst="rect">
            <a:avLst/>
          </a:prstGeom>
          <a:noFill/>
          <a:ln>
            <a:noFill/>
          </a:ln>
        </p:spPr>
      </p:pic>
      <p:sp>
        <p:nvSpPr>
          <p:cNvPr id="250" name="Google Shape;250;p23"/>
          <p:cNvSpPr/>
          <p:nvPr/>
        </p:nvSpPr>
        <p:spPr>
          <a:xfrm>
            <a:off x="632233" y="3530827"/>
            <a:ext cx="1577700" cy="693600"/>
          </a:xfrm>
          <a:prstGeom prst="wedgeRect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sp>
        <p:nvSpPr>
          <p:cNvPr id="251" name="Google Shape;251;p23"/>
          <p:cNvSpPr/>
          <p:nvPr/>
        </p:nvSpPr>
        <p:spPr>
          <a:xfrm>
            <a:off x="216993" y="4103888"/>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2" name="Google Shape;252;p23"/>
          <p:cNvCxnSpPr>
            <a:stCxn id="251" idx="4"/>
          </p:cNvCxnSpPr>
          <p:nvPr/>
        </p:nvCxnSpPr>
        <p:spPr>
          <a:xfrm flipH="1">
            <a:off x="396393" y="4433588"/>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253" name="Google Shape;253;p23"/>
          <p:cNvCxnSpPr/>
          <p:nvPr/>
        </p:nvCxnSpPr>
        <p:spPr>
          <a:xfrm rot="10800000" flipH="1">
            <a:off x="176269" y="4926685"/>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254" name="Google Shape;254;p23"/>
          <p:cNvCxnSpPr/>
          <p:nvPr/>
        </p:nvCxnSpPr>
        <p:spPr>
          <a:xfrm>
            <a:off x="149121" y="4552236"/>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255" name="Google Shape;255;p23"/>
          <p:cNvCxnSpPr/>
          <p:nvPr/>
        </p:nvCxnSpPr>
        <p:spPr>
          <a:xfrm>
            <a:off x="398225" y="4926521"/>
            <a:ext cx="193200" cy="166500"/>
          </a:xfrm>
          <a:prstGeom prst="straightConnector1">
            <a:avLst/>
          </a:prstGeom>
          <a:noFill/>
          <a:ln w="76200" cap="flat" cmpd="sng">
            <a:solidFill>
              <a:srgbClr val="000000"/>
            </a:solidFill>
            <a:prstDash val="solid"/>
            <a:round/>
            <a:headEnd type="none" w="med" len="med"/>
            <a:tailEnd type="none" w="med" len="med"/>
          </a:ln>
        </p:spPr>
      </p:cxnSp>
      <p:pic>
        <p:nvPicPr>
          <p:cNvPr id="256" name="Google Shape;256;p23"/>
          <p:cNvPicPr preferRelativeResize="0"/>
          <p:nvPr/>
        </p:nvPicPr>
        <p:blipFill>
          <a:blip r:embed="rId7">
            <a:alphaModFix/>
          </a:blip>
          <a:stretch>
            <a:fillRect/>
          </a:stretch>
        </p:blipFill>
        <p:spPr>
          <a:xfrm>
            <a:off x="923697" y="4264652"/>
            <a:ext cx="982067" cy="878851"/>
          </a:xfrm>
          <a:prstGeom prst="rect">
            <a:avLst/>
          </a:prstGeom>
          <a:noFill/>
          <a:ln>
            <a:noFill/>
          </a:ln>
        </p:spPr>
      </p:pic>
      <p:sp>
        <p:nvSpPr>
          <p:cNvPr id="257" name="Google Shape;257;p23"/>
          <p:cNvSpPr txBox="1"/>
          <p:nvPr/>
        </p:nvSpPr>
        <p:spPr>
          <a:xfrm>
            <a:off x="2431196" y="4061220"/>
            <a:ext cx="59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OR</a:t>
            </a:r>
            <a:endParaRPr b="1"/>
          </a:p>
        </p:txBody>
      </p:sp>
      <p:pic>
        <p:nvPicPr>
          <p:cNvPr id="258" name="Google Shape;258;p23"/>
          <p:cNvPicPr preferRelativeResize="0"/>
          <p:nvPr/>
        </p:nvPicPr>
        <p:blipFill rotWithShape="1">
          <a:blip r:embed="rId8">
            <a:alphaModFix/>
          </a:blip>
          <a:srcRect r="10297"/>
          <a:stretch/>
        </p:blipFill>
        <p:spPr>
          <a:xfrm>
            <a:off x="842297" y="1389224"/>
            <a:ext cx="2114275" cy="1152591"/>
          </a:xfrm>
          <a:prstGeom prst="rect">
            <a:avLst/>
          </a:prstGeom>
          <a:noFill/>
          <a:ln>
            <a:noFill/>
          </a:ln>
        </p:spPr>
      </p:pic>
      <p:pic>
        <p:nvPicPr>
          <p:cNvPr id="259" name="Google Shape;259;p23"/>
          <p:cNvPicPr preferRelativeResize="0"/>
          <p:nvPr/>
        </p:nvPicPr>
        <p:blipFill>
          <a:blip r:embed="rId9">
            <a:alphaModFix/>
          </a:blip>
          <a:stretch>
            <a:fillRect/>
          </a:stretch>
        </p:blipFill>
        <p:spPr>
          <a:xfrm>
            <a:off x="4042225" y="251850"/>
            <a:ext cx="1345700" cy="1524265"/>
          </a:xfrm>
          <a:prstGeom prst="rect">
            <a:avLst/>
          </a:prstGeom>
          <a:noFill/>
          <a:ln>
            <a:noFill/>
          </a:ln>
        </p:spPr>
      </p:pic>
      <p:pic>
        <p:nvPicPr>
          <p:cNvPr id="260" name="Google Shape;260;p23"/>
          <p:cNvPicPr preferRelativeResize="0"/>
          <p:nvPr/>
        </p:nvPicPr>
        <p:blipFill>
          <a:blip r:embed="rId10">
            <a:alphaModFix/>
          </a:blip>
          <a:stretch>
            <a:fillRect/>
          </a:stretch>
        </p:blipFill>
        <p:spPr>
          <a:xfrm>
            <a:off x="6200749" y="1115550"/>
            <a:ext cx="2718026" cy="1426274"/>
          </a:xfrm>
          <a:prstGeom prst="rect">
            <a:avLst/>
          </a:prstGeom>
          <a:noFill/>
          <a:ln>
            <a:noFill/>
          </a:ln>
        </p:spPr>
      </p:pic>
      <p:sp>
        <p:nvSpPr>
          <p:cNvPr id="261" name="Google Shape;261;p23"/>
          <p:cNvSpPr/>
          <p:nvPr/>
        </p:nvSpPr>
        <p:spPr>
          <a:xfrm rot="-1021232">
            <a:off x="1991266" y="2851475"/>
            <a:ext cx="415081" cy="372093"/>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rot="4430649">
            <a:off x="3168703" y="1049043"/>
            <a:ext cx="415093" cy="371989"/>
          </a:xfrm>
          <a:prstGeom prst="up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rot="6889458">
            <a:off x="5691766" y="1049050"/>
            <a:ext cx="415161" cy="371935"/>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rot="-10023488">
            <a:off x="6875416" y="2652326"/>
            <a:ext cx="415248" cy="371873"/>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rot="-1000494">
            <a:off x="435189" y="814925"/>
            <a:ext cx="5282364" cy="1871557"/>
          </a:xfrm>
          <a:prstGeom prst="flowChartTerminator">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23"/>
          <p:cNvPicPr preferRelativeResize="0"/>
          <p:nvPr/>
        </p:nvPicPr>
        <p:blipFill>
          <a:blip r:embed="rId11">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E3DB0E17-B291-291A-5B08-C02FCA5C9A0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81"/>
    </mc:Choice>
    <mc:Fallback>
      <p:transition spd="slow" advTm="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4"/>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72" name="Google Shape;272;p24"/>
          <p:cNvPicPr preferRelativeResize="0"/>
          <p:nvPr/>
        </p:nvPicPr>
        <p:blipFill>
          <a:blip r:embed="rId5">
            <a:alphaModFix/>
          </a:blip>
          <a:stretch>
            <a:fillRect/>
          </a:stretch>
        </p:blipFill>
        <p:spPr>
          <a:xfrm>
            <a:off x="5637813" y="1493638"/>
            <a:ext cx="2009775" cy="2276475"/>
          </a:xfrm>
          <a:prstGeom prst="rect">
            <a:avLst/>
          </a:prstGeom>
          <a:noFill/>
          <a:ln>
            <a:noFill/>
          </a:ln>
        </p:spPr>
      </p:pic>
      <p:cxnSp>
        <p:nvCxnSpPr>
          <p:cNvPr id="273" name="Google Shape;273;p24"/>
          <p:cNvCxnSpPr/>
          <p:nvPr/>
        </p:nvCxnSpPr>
        <p:spPr>
          <a:xfrm>
            <a:off x="4223688" y="2637700"/>
            <a:ext cx="696600" cy="5700"/>
          </a:xfrm>
          <a:prstGeom prst="straightConnector1">
            <a:avLst/>
          </a:prstGeom>
          <a:noFill/>
          <a:ln w="28575" cap="flat" cmpd="sng">
            <a:solidFill>
              <a:srgbClr val="000000"/>
            </a:solidFill>
            <a:prstDash val="solid"/>
            <a:round/>
            <a:headEnd type="none" w="med" len="med"/>
            <a:tailEnd type="triangle" w="med" len="med"/>
          </a:ln>
        </p:spPr>
      </p:cxnSp>
      <p:sp>
        <p:nvSpPr>
          <p:cNvPr id="274" name="Google Shape;274;p24"/>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Questrial"/>
                <a:ea typeface="Questrial"/>
                <a:cs typeface="Questrial"/>
                <a:sym typeface="Questrial"/>
              </a:rPr>
              <a:t>Prompt Engineering</a:t>
            </a:r>
            <a:endParaRPr sz="2500">
              <a:latin typeface="Questrial"/>
              <a:ea typeface="Questrial"/>
              <a:cs typeface="Questrial"/>
              <a:sym typeface="Questrial"/>
            </a:endParaRPr>
          </a:p>
        </p:txBody>
      </p:sp>
      <p:sp>
        <p:nvSpPr>
          <p:cNvPr id="275" name="Google Shape;275;p24"/>
          <p:cNvSpPr txBox="1"/>
          <p:nvPr/>
        </p:nvSpPr>
        <p:spPr>
          <a:xfrm>
            <a:off x="4511900" y="924250"/>
            <a:ext cx="4331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Questrial"/>
                <a:ea typeface="Questrial"/>
                <a:cs typeface="Questrial"/>
                <a:sym typeface="Questrial"/>
              </a:rPr>
              <a:t>Codex</a:t>
            </a:r>
            <a:endParaRPr sz="2500" b="1">
              <a:latin typeface="Questrial"/>
              <a:ea typeface="Questrial"/>
              <a:cs typeface="Questrial"/>
              <a:sym typeface="Questrial"/>
            </a:endParaRPr>
          </a:p>
        </p:txBody>
      </p:sp>
      <p:sp>
        <p:nvSpPr>
          <p:cNvPr id="276" name="Google Shape;276;p24"/>
          <p:cNvSpPr txBox="1"/>
          <p:nvPr/>
        </p:nvSpPr>
        <p:spPr>
          <a:xfrm>
            <a:off x="5800600" y="3897725"/>
            <a:ext cx="6444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B7B7B7"/>
                </a:solidFill>
                <a:latin typeface="Open Sans"/>
                <a:ea typeface="Open Sans"/>
                <a:cs typeface="Open Sans"/>
                <a:sym typeface="Open Sans"/>
              </a:rPr>
              <a:t>OpenAI, openai.com/blog, 2021</a:t>
            </a:r>
            <a:endParaRPr sz="800">
              <a:solidFill>
                <a:srgbClr val="B7B7B7"/>
              </a:solidFill>
              <a:latin typeface="Open Sans"/>
              <a:ea typeface="Open Sans"/>
              <a:cs typeface="Open Sans"/>
              <a:sym typeface="Open Sans"/>
            </a:endParaRPr>
          </a:p>
        </p:txBody>
      </p:sp>
      <p:sp>
        <p:nvSpPr>
          <p:cNvPr id="277" name="Google Shape;277;p24"/>
          <p:cNvSpPr txBox="1"/>
          <p:nvPr/>
        </p:nvSpPr>
        <p:spPr>
          <a:xfrm>
            <a:off x="506175" y="1063849"/>
            <a:ext cx="3000000" cy="172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latin typeface="Questrial"/>
                <a:ea typeface="Questrial"/>
                <a:cs typeface="Questrial"/>
                <a:sym typeface="Questrial"/>
              </a:rPr>
              <a:t> “Make an app called Pong, where a ball bounce around…”</a:t>
            </a:r>
            <a:endParaRPr/>
          </a:p>
        </p:txBody>
      </p:sp>
      <p:pic>
        <p:nvPicPr>
          <p:cNvPr id="278" name="Google Shape;278;p24"/>
          <p:cNvPicPr preferRelativeResize="0"/>
          <p:nvPr/>
        </p:nvPicPr>
        <p:blipFill>
          <a:blip r:embed="rId6">
            <a:alphaModFix/>
          </a:blip>
          <a:stretch>
            <a:fillRect/>
          </a:stretch>
        </p:blipFill>
        <p:spPr>
          <a:xfrm>
            <a:off x="650625" y="2887092"/>
            <a:ext cx="2781426" cy="1854284"/>
          </a:xfrm>
          <a:prstGeom prst="rect">
            <a:avLst/>
          </a:prstGeom>
          <a:noFill/>
          <a:ln>
            <a:noFill/>
          </a:ln>
        </p:spPr>
      </p:pic>
      <p:pic>
        <p:nvPicPr>
          <p:cNvPr id="279" name="Google Shape;279;p24"/>
          <p:cNvPicPr preferRelativeResize="0"/>
          <p:nvPr/>
        </p:nvPicPr>
        <p:blipFill>
          <a:blip r:embed="rId7">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E9E2DC0B-107B-0E01-0FC1-B77986411A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880"/>
    </mc:Choice>
    <mc:Fallback>
      <p:transition spd="slow" advTm="10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5"/>
          <p:cNvSpPr/>
          <p:nvPr/>
        </p:nvSpPr>
        <p:spPr>
          <a:xfrm>
            <a:off x="3022400" y="3803450"/>
            <a:ext cx="3428400" cy="439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5"/>
          <p:cNvSpPr/>
          <p:nvPr/>
        </p:nvSpPr>
        <p:spPr>
          <a:xfrm>
            <a:off x="3019189" y="1146525"/>
            <a:ext cx="3428400" cy="266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txBox="1"/>
          <p:nvPr/>
        </p:nvSpPr>
        <p:spPr>
          <a:xfrm>
            <a:off x="3027400" y="1149075"/>
            <a:ext cx="3428400" cy="2724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p:txBody>
      </p:sp>
      <p:sp>
        <p:nvSpPr>
          <p:cNvPr id="287" name="Google Shape;287;p25"/>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Questrial"/>
                <a:ea typeface="Questrial"/>
                <a:cs typeface="Questrial"/>
                <a:sym typeface="Questrial"/>
              </a:rPr>
              <a:t>Prompt Engineering</a:t>
            </a:r>
            <a:endParaRPr sz="2500">
              <a:latin typeface="Questrial"/>
              <a:ea typeface="Questrial"/>
              <a:cs typeface="Questrial"/>
              <a:sym typeface="Questrial"/>
            </a:endParaRPr>
          </a:p>
        </p:txBody>
      </p:sp>
      <p:pic>
        <p:nvPicPr>
          <p:cNvPr id="288" name="Google Shape;288;p25"/>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D956291C-C5C9-8C6D-EDB1-B5381815EE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09"/>
    </mc:Choice>
    <mc:Fallback>
      <p:transition spd="slow" advTm="9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6"/>
          <p:cNvSpPr/>
          <p:nvPr/>
        </p:nvSpPr>
        <p:spPr>
          <a:xfrm>
            <a:off x="3022400" y="3803450"/>
            <a:ext cx="3428400" cy="439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3019189" y="1146525"/>
            <a:ext cx="3428400" cy="266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txBox="1"/>
          <p:nvPr/>
        </p:nvSpPr>
        <p:spPr>
          <a:xfrm>
            <a:off x="3027400" y="11490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296" name="Google Shape;296;p26"/>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Questrial"/>
                <a:ea typeface="Questrial"/>
                <a:cs typeface="Questrial"/>
                <a:sym typeface="Questrial"/>
              </a:rPr>
              <a:t>Prompt Engineering</a:t>
            </a:r>
            <a:endParaRPr sz="2500">
              <a:latin typeface="Questrial"/>
              <a:ea typeface="Questrial"/>
              <a:cs typeface="Questrial"/>
              <a:sym typeface="Questrial"/>
            </a:endParaRPr>
          </a:p>
        </p:txBody>
      </p:sp>
      <p:sp>
        <p:nvSpPr>
          <p:cNvPr id="297" name="Google Shape;297;p26"/>
          <p:cNvSpPr/>
          <p:nvPr/>
        </p:nvSpPr>
        <p:spPr>
          <a:xfrm>
            <a:off x="2607550" y="1160650"/>
            <a:ext cx="353650" cy="2624336"/>
          </a:xfrm>
          <a:custGeom>
            <a:avLst/>
            <a:gdLst/>
            <a:ahLst/>
            <a:cxnLst/>
            <a:rect l="l" t="t" r="r" b="b"/>
            <a:pathLst>
              <a:path w="14146" h="105068" extrusionOk="0">
                <a:moveTo>
                  <a:pt x="13299" y="0"/>
                </a:moveTo>
                <a:cubicBezTo>
                  <a:pt x="-2550" y="2269"/>
                  <a:pt x="-137" y="30326"/>
                  <a:pt x="589" y="46320"/>
                </a:cubicBezTo>
                <a:cubicBezTo>
                  <a:pt x="1500" y="66397"/>
                  <a:pt x="-3826" y="96074"/>
                  <a:pt x="14146" y="105068"/>
                </a:cubicBezTo>
              </a:path>
            </a:pathLst>
          </a:custGeom>
          <a:noFill/>
          <a:ln w="28575" cap="flat" cmpd="sng">
            <a:solidFill>
              <a:srgbClr val="FFD966"/>
            </a:solidFill>
            <a:prstDash val="solid"/>
            <a:round/>
            <a:headEnd type="none" w="med" len="med"/>
            <a:tailEnd type="none" w="med" len="med"/>
          </a:ln>
        </p:spPr>
      </p:sp>
      <p:sp>
        <p:nvSpPr>
          <p:cNvPr id="298" name="Google Shape;298;p26"/>
          <p:cNvSpPr txBox="1"/>
          <p:nvPr/>
        </p:nvSpPr>
        <p:spPr>
          <a:xfrm>
            <a:off x="500450" y="2130950"/>
            <a:ext cx="2076000" cy="846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b="1">
                <a:latin typeface="Questrial"/>
                <a:ea typeface="Questrial"/>
                <a:cs typeface="Questrial"/>
                <a:sym typeface="Questrial"/>
              </a:rPr>
              <a:t>Few-Shot Examples</a:t>
            </a:r>
            <a:endParaRPr sz="1600" b="1">
              <a:latin typeface="Questrial"/>
              <a:ea typeface="Questrial"/>
              <a:cs typeface="Questrial"/>
              <a:sym typeface="Questrial"/>
            </a:endParaRPr>
          </a:p>
          <a:p>
            <a:pPr marL="0" lvl="0" indent="0" algn="r" rtl="0">
              <a:spcBef>
                <a:spcPts val="0"/>
              </a:spcBef>
              <a:spcAft>
                <a:spcPts val="0"/>
              </a:spcAft>
              <a:buNone/>
            </a:pPr>
            <a:r>
              <a:rPr lang="en" sz="1300">
                <a:latin typeface="Questrial"/>
                <a:ea typeface="Questrial"/>
                <a:cs typeface="Questrial"/>
                <a:sym typeface="Questrial"/>
              </a:rPr>
              <a:t>Codex learns from</a:t>
            </a:r>
            <a:endParaRPr sz="1300">
              <a:latin typeface="Questrial"/>
              <a:ea typeface="Questrial"/>
              <a:cs typeface="Questrial"/>
              <a:sym typeface="Questrial"/>
            </a:endParaRPr>
          </a:p>
          <a:p>
            <a:pPr marL="0" lvl="0" indent="0" algn="r" rtl="0">
              <a:spcBef>
                <a:spcPts val="0"/>
              </a:spcBef>
              <a:spcAft>
                <a:spcPts val="0"/>
              </a:spcAft>
              <a:buNone/>
            </a:pPr>
            <a:endParaRPr>
              <a:latin typeface="Nunito"/>
              <a:ea typeface="Nunito"/>
              <a:cs typeface="Nunito"/>
              <a:sym typeface="Nunito"/>
            </a:endParaRPr>
          </a:p>
        </p:txBody>
      </p:sp>
      <p:sp>
        <p:nvSpPr>
          <p:cNvPr id="299" name="Google Shape;299;p26"/>
          <p:cNvSpPr txBox="1"/>
          <p:nvPr/>
        </p:nvSpPr>
        <p:spPr>
          <a:xfrm>
            <a:off x="3029450" y="1188125"/>
            <a:ext cx="3428400" cy="273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ball.’’’</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Ball = Ball(Screen1)</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paddle.’’’</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Paddle = Rectangle(height = 2cm, width = 4cm)</a:t>
            </a:r>
            <a:endParaRPr sz="13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dk1"/>
                </a:solidFill>
                <a:latin typeface="Courier New"/>
                <a:ea typeface="Courier New"/>
                <a:cs typeface="Courier New"/>
                <a:sym typeface="Courier New"/>
              </a:rPr>
              <a:t>…</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‘‘‘Increment the score.’’’</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int score = 0</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if userWins():</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	score+=1</a:t>
            </a:r>
            <a:endParaRPr>
              <a:latin typeface="Nunito"/>
              <a:ea typeface="Nunito"/>
              <a:cs typeface="Nunito"/>
              <a:sym typeface="Nunito"/>
            </a:endParaRPr>
          </a:p>
        </p:txBody>
      </p:sp>
      <p:pic>
        <p:nvPicPr>
          <p:cNvPr id="300" name="Google Shape;300;p26"/>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D6D3391A-7C01-454C-C038-C1CFAE8A17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40"/>
    </mc:Choice>
    <mc:Fallback>
      <p:transition spd="slow" advTm="7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7"/>
          <p:cNvSpPr/>
          <p:nvPr/>
        </p:nvSpPr>
        <p:spPr>
          <a:xfrm>
            <a:off x="3022400" y="3803450"/>
            <a:ext cx="3428400" cy="439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7"/>
          <p:cNvSpPr/>
          <p:nvPr/>
        </p:nvSpPr>
        <p:spPr>
          <a:xfrm>
            <a:off x="3019189" y="1146525"/>
            <a:ext cx="3428400" cy="266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txBox="1"/>
          <p:nvPr/>
        </p:nvSpPr>
        <p:spPr>
          <a:xfrm>
            <a:off x="3027400" y="11490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308" name="Google Shape;308;p27"/>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Questrial"/>
                <a:ea typeface="Questrial"/>
                <a:cs typeface="Questrial"/>
                <a:sym typeface="Questrial"/>
              </a:rPr>
              <a:t>Prompt Engineering</a:t>
            </a:r>
            <a:endParaRPr sz="2500">
              <a:latin typeface="Questrial"/>
              <a:ea typeface="Questrial"/>
              <a:cs typeface="Questrial"/>
              <a:sym typeface="Questrial"/>
            </a:endParaRPr>
          </a:p>
        </p:txBody>
      </p:sp>
      <p:sp>
        <p:nvSpPr>
          <p:cNvPr id="309" name="Google Shape;309;p27"/>
          <p:cNvSpPr/>
          <p:nvPr/>
        </p:nvSpPr>
        <p:spPr>
          <a:xfrm>
            <a:off x="2607550" y="1160650"/>
            <a:ext cx="353650" cy="2624336"/>
          </a:xfrm>
          <a:custGeom>
            <a:avLst/>
            <a:gdLst/>
            <a:ahLst/>
            <a:cxnLst/>
            <a:rect l="l" t="t" r="r" b="b"/>
            <a:pathLst>
              <a:path w="14146" h="105068" extrusionOk="0">
                <a:moveTo>
                  <a:pt x="13299" y="0"/>
                </a:moveTo>
                <a:cubicBezTo>
                  <a:pt x="-2550" y="2269"/>
                  <a:pt x="-137" y="30326"/>
                  <a:pt x="589" y="46320"/>
                </a:cubicBezTo>
                <a:cubicBezTo>
                  <a:pt x="1500" y="66397"/>
                  <a:pt x="-3826" y="96074"/>
                  <a:pt x="14146" y="105068"/>
                </a:cubicBezTo>
              </a:path>
            </a:pathLst>
          </a:custGeom>
          <a:noFill/>
          <a:ln w="28575" cap="flat" cmpd="sng">
            <a:solidFill>
              <a:srgbClr val="FFD966"/>
            </a:solidFill>
            <a:prstDash val="solid"/>
            <a:round/>
            <a:headEnd type="none" w="med" len="med"/>
            <a:tailEnd type="none" w="med" len="med"/>
          </a:ln>
        </p:spPr>
      </p:sp>
      <p:sp>
        <p:nvSpPr>
          <p:cNvPr id="310" name="Google Shape;310;p27"/>
          <p:cNvSpPr/>
          <p:nvPr/>
        </p:nvSpPr>
        <p:spPr>
          <a:xfrm>
            <a:off x="2675201" y="3804675"/>
            <a:ext cx="285997" cy="439447"/>
          </a:xfrm>
          <a:custGeom>
            <a:avLst/>
            <a:gdLst/>
            <a:ahLst/>
            <a:cxnLst/>
            <a:rect l="l" t="t" r="r" b="b"/>
            <a:pathLst>
              <a:path w="14146" h="105068" extrusionOk="0">
                <a:moveTo>
                  <a:pt x="13299" y="0"/>
                </a:moveTo>
                <a:cubicBezTo>
                  <a:pt x="-2550" y="2269"/>
                  <a:pt x="-137" y="30326"/>
                  <a:pt x="589" y="46320"/>
                </a:cubicBezTo>
                <a:cubicBezTo>
                  <a:pt x="1500" y="66397"/>
                  <a:pt x="-3826" y="96074"/>
                  <a:pt x="14146" y="105068"/>
                </a:cubicBezTo>
              </a:path>
            </a:pathLst>
          </a:custGeom>
          <a:noFill/>
          <a:ln w="28575" cap="flat" cmpd="sng">
            <a:solidFill>
              <a:srgbClr val="00C3B1"/>
            </a:solidFill>
            <a:prstDash val="solid"/>
            <a:round/>
            <a:headEnd type="none" w="med" len="med"/>
            <a:tailEnd type="none" w="med" len="med"/>
          </a:ln>
        </p:spPr>
      </p:sp>
      <p:sp>
        <p:nvSpPr>
          <p:cNvPr id="311" name="Google Shape;311;p27"/>
          <p:cNvSpPr txBox="1"/>
          <p:nvPr/>
        </p:nvSpPr>
        <p:spPr>
          <a:xfrm>
            <a:off x="500450" y="2130950"/>
            <a:ext cx="2076000" cy="846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b="1">
                <a:latin typeface="Questrial"/>
                <a:ea typeface="Questrial"/>
                <a:cs typeface="Questrial"/>
                <a:sym typeface="Questrial"/>
              </a:rPr>
              <a:t>Few-Shot Examples</a:t>
            </a:r>
            <a:endParaRPr sz="1600" b="1">
              <a:latin typeface="Questrial"/>
              <a:ea typeface="Questrial"/>
              <a:cs typeface="Questrial"/>
              <a:sym typeface="Questrial"/>
            </a:endParaRPr>
          </a:p>
          <a:p>
            <a:pPr marL="0" lvl="0" indent="0" algn="r" rtl="0">
              <a:spcBef>
                <a:spcPts val="0"/>
              </a:spcBef>
              <a:spcAft>
                <a:spcPts val="0"/>
              </a:spcAft>
              <a:buNone/>
            </a:pPr>
            <a:r>
              <a:rPr lang="en" sz="1300">
                <a:latin typeface="Questrial"/>
                <a:ea typeface="Questrial"/>
                <a:cs typeface="Questrial"/>
                <a:sym typeface="Questrial"/>
              </a:rPr>
              <a:t>Codex learns from</a:t>
            </a:r>
            <a:endParaRPr sz="1300">
              <a:latin typeface="Questrial"/>
              <a:ea typeface="Questrial"/>
              <a:cs typeface="Questrial"/>
              <a:sym typeface="Questrial"/>
            </a:endParaRPr>
          </a:p>
          <a:p>
            <a:pPr marL="0" lvl="0" indent="0" algn="r" rtl="0">
              <a:spcBef>
                <a:spcPts val="0"/>
              </a:spcBef>
              <a:spcAft>
                <a:spcPts val="0"/>
              </a:spcAft>
              <a:buNone/>
            </a:pPr>
            <a:endParaRPr>
              <a:latin typeface="Nunito"/>
              <a:ea typeface="Nunito"/>
              <a:cs typeface="Nunito"/>
              <a:sym typeface="Nunito"/>
            </a:endParaRPr>
          </a:p>
        </p:txBody>
      </p:sp>
      <p:sp>
        <p:nvSpPr>
          <p:cNvPr id="312" name="Google Shape;312;p27"/>
          <p:cNvSpPr txBox="1"/>
          <p:nvPr/>
        </p:nvSpPr>
        <p:spPr>
          <a:xfrm>
            <a:off x="413650" y="3654950"/>
            <a:ext cx="2162700" cy="846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b="1">
                <a:latin typeface="Questrial"/>
                <a:ea typeface="Questrial"/>
                <a:cs typeface="Questrial"/>
                <a:sym typeface="Questrial"/>
              </a:rPr>
              <a:t>App/Task Description </a:t>
            </a:r>
            <a:endParaRPr sz="1600" b="1">
              <a:latin typeface="Questrial"/>
              <a:ea typeface="Questrial"/>
              <a:cs typeface="Questrial"/>
              <a:sym typeface="Questrial"/>
            </a:endParaRPr>
          </a:p>
          <a:p>
            <a:pPr marL="0" lvl="0" indent="0" algn="r" rtl="0">
              <a:spcBef>
                <a:spcPts val="0"/>
              </a:spcBef>
              <a:spcAft>
                <a:spcPts val="0"/>
              </a:spcAft>
              <a:buNone/>
            </a:pPr>
            <a:r>
              <a:rPr lang="en" sz="1300">
                <a:latin typeface="Questrial"/>
                <a:ea typeface="Questrial"/>
                <a:cs typeface="Questrial"/>
                <a:sym typeface="Questrial"/>
              </a:rPr>
              <a:t>Codex completes</a:t>
            </a:r>
            <a:endParaRPr sz="1300">
              <a:latin typeface="Questrial"/>
              <a:ea typeface="Questrial"/>
              <a:cs typeface="Questrial"/>
              <a:sym typeface="Questrial"/>
            </a:endParaRPr>
          </a:p>
          <a:p>
            <a:pPr marL="0" lvl="0" indent="0" algn="r" rtl="0">
              <a:spcBef>
                <a:spcPts val="0"/>
              </a:spcBef>
              <a:spcAft>
                <a:spcPts val="0"/>
              </a:spcAft>
              <a:buNone/>
            </a:pPr>
            <a:endParaRPr>
              <a:latin typeface="Nunito"/>
              <a:ea typeface="Nunito"/>
              <a:cs typeface="Nunito"/>
              <a:sym typeface="Nunito"/>
            </a:endParaRPr>
          </a:p>
        </p:txBody>
      </p:sp>
      <p:sp>
        <p:nvSpPr>
          <p:cNvPr id="313" name="Google Shape;313;p27"/>
          <p:cNvSpPr txBox="1"/>
          <p:nvPr/>
        </p:nvSpPr>
        <p:spPr>
          <a:xfrm>
            <a:off x="3029450" y="1188125"/>
            <a:ext cx="3428400" cy="273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ball.’’’</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Ball = Ball(Screen1)</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paddle.’’’</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Paddle = Rectangle(height = 2cm, width = 4cm)</a:t>
            </a:r>
            <a:endParaRPr sz="13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dk1"/>
                </a:solidFill>
                <a:latin typeface="Courier New"/>
                <a:ea typeface="Courier New"/>
                <a:cs typeface="Courier New"/>
                <a:sym typeface="Courier New"/>
              </a:rPr>
              <a:t>…</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‘‘‘Increment the score.’’’</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int score = 0</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if userWins():</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	score+=1</a:t>
            </a:r>
            <a:endParaRPr>
              <a:latin typeface="Nunito"/>
              <a:ea typeface="Nunito"/>
              <a:cs typeface="Nunito"/>
              <a:sym typeface="Nunito"/>
            </a:endParaRPr>
          </a:p>
        </p:txBody>
      </p:sp>
      <p:pic>
        <p:nvPicPr>
          <p:cNvPr id="314" name="Google Shape;314;p27"/>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E49C8D01-610C-EFBC-31F6-04CA7B64F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65"/>
    </mc:Choice>
    <mc:Fallback>
      <p:transition spd="slow" advTm="2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8"/>
          <p:cNvSpPr/>
          <p:nvPr/>
        </p:nvSpPr>
        <p:spPr>
          <a:xfrm>
            <a:off x="3022400" y="3803450"/>
            <a:ext cx="3428400" cy="439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a:off x="3019189" y="1146525"/>
            <a:ext cx="3428400" cy="266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8"/>
          <p:cNvSpPr txBox="1"/>
          <p:nvPr/>
        </p:nvSpPr>
        <p:spPr>
          <a:xfrm>
            <a:off x="3027400" y="11490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322" name="Google Shape;322;p28"/>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Questrial"/>
                <a:ea typeface="Questrial"/>
                <a:cs typeface="Questrial"/>
                <a:sym typeface="Questrial"/>
              </a:rPr>
              <a:t>Prompt Engineering</a:t>
            </a:r>
            <a:endParaRPr sz="2500">
              <a:latin typeface="Questrial"/>
              <a:ea typeface="Questrial"/>
              <a:cs typeface="Questrial"/>
              <a:sym typeface="Questrial"/>
            </a:endParaRPr>
          </a:p>
        </p:txBody>
      </p:sp>
      <p:sp>
        <p:nvSpPr>
          <p:cNvPr id="323" name="Google Shape;323;p28"/>
          <p:cNvSpPr txBox="1"/>
          <p:nvPr/>
        </p:nvSpPr>
        <p:spPr>
          <a:xfrm>
            <a:off x="3029450" y="1188125"/>
            <a:ext cx="3428400" cy="273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ball.’’’</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Ball = Ball(Screen1)</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paddle.’’’</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Paddle = Rectangle(height = 2cm, width = 4cm)</a:t>
            </a:r>
            <a:endParaRPr sz="13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dk1"/>
                </a:solidFill>
                <a:latin typeface="Courier New"/>
                <a:ea typeface="Courier New"/>
                <a:cs typeface="Courier New"/>
                <a:sym typeface="Courier New"/>
              </a:rPr>
              <a:t>…</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‘‘‘Increment the score.’’’</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int score = 0</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if userWins():</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	score+=1</a:t>
            </a:r>
            <a:endParaRPr>
              <a:latin typeface="Nunito"/>
              <a:ea typeface="Nunito"/>
              <a:cs typeface="Nunito"/>
              <a:sym typeface="Nunito"/>
            </a:endParaRPr>
          </a:p>
        </p:txBody>
      </p:sp>
      <p:sp>
        <p:nvSpPr>
          <p:cNvPr id="324" name="Google Shape;324;p28"/>
          <p:cNvSpPr/>
          <p:nvPr/>
        </p:nvSpPr>
        <p:spPr>
          <a:xfrm>
            <a:off x="3098139" y="1270825"/>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8"/>
          <p:cNvSpPr/>
          <p:nvPr/>
        </p:nvSpPr>
        <p:spPr>
          <a:xfrm>
            <a:off x="3098139" y="1956625"/>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8"/>
          <p:cNvSpPr/>
          <p:nvPr/>
        </p:nvSpPr>
        <p:spPr>
          <a:xfrm>
            <a:off x="3090620" y="2977304"/>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8"/>
          <p:cNvSpPr/>
          <p:nvPr/>
        </p:nvSpPr>
        <p:spPr>
          <a:xfrm>
            <a:off x="3090620" y="3891704"/>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8" name="Google Shape;328;p28"/>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95FCBE56-FBF7-6A5D-A23F-2C58BA5687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17"/>
    </mc:Choice>
    <mc:Fallback>
      <p:transition spd="slow" advTm="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9"/>
          <p:cNvSpPr/>
          <p:nvPr/>
        </p:nvSpPr>
        <p:spPr>
          <a:xfrm>
            <a:off x="3022400" y="3803450"/>
            <a:ext cx="3428400" cy="439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9"/>
          <p:cNvSpPr/>
          <p:nvPr/>
        </p:nvSpPr>
        <p:spPr>
          <a:xfrm>
            <a:off x="3019189" y="1146525"/>
            <a:ext cx="3428400" cy="266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txBox="1"/>
          <p:nvPr/>
        </p:nvSpPr>
        <p:spPr>
          <a:xfrm>
            <a:off x="3027400" y="11490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336" name="Google Shape;336;p29"/>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Questrial"/>
                <a:ea typeface="Questrial"/>
                <a:cs typeface="Questrial"/>
                <a:sym typeface="Questrial"/>
              </a:rPr>
              <a:t>Prompt Engineering</a:t>
            </a:r>
            <a:endParaRPr sz="2500">
              <a:latin typeface="Questrial"/>
              <a:ea typeface="Questrial"/>
              <a:cs typeface="Questrial"/>
              <a:sym typeface="Questrial"/>
            </a:endParaRPr>
          </a:p>
        </p:txBody>
      </p:sp>
      <p:sp>
        <p:nvSpPr>
          <p:cNvPr id="337" name="Google Shape;337;p29"/>
          <p:cNvSpPr txBox="1"/>
          <p:nvPr/>
        </p:nvSpPr>
        <p:spPr>
          <a:xfrm>
            <a:off x="3029450" y="1188125"/>
            <a:ext cx="3428400" cy="273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ball.’’’</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Ball = Ball(Screen1)</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paddle.’’’</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Paddle = Rectangle(height = 2cm, width = 4cm)</a:t>
            </a:r>
            <a:endParaRPr sz="13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dk1"/>
                </a:solidFill>
                <a:latin typeface="Courier New"/>
                <a:ea typeface="Courier New"/>
                <a:cs typeface="Courier New"/>
                <a:sym typeface="Courier New"/>
              </a:rPr>
              <a:t>…</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‘‘‘Increment the score.’’’</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int score = 0</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if userWins():</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	score+=1</a:t>
            </a:r>
            <a:endParaRPr>
              <a:latin typeface="Nunito"/>
              <a:ea typeface="Nunito"/>
              <a:cs typeface="Nunito"/>
              <a:sym typeface="Nunito"/>
            </a:endParaRPr>
          </a:p>
        </p:txBody>
      </p:sp>
      <p:sp>
        <p:nvSpPr>
          <p:cNvPr id="338" name="Google Shape;338;p29"/>
          <p:cNvSpPr/>
          <p:nvPr/>
        </p:nvSpPr>
        <p:spPr>
          <a:xfrm>
            <a:off x="3098139" y="1499425"/>
            <a:ext cx="3263700" cy="2481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9"/>
          <p:cNvSpPr/>
          <p:nvPr/>
        </p:nvSpPr>
        <p:spPr>
          <a:xfrm>
            <a:off x="3098150" y="2185225"/>
            <a:ext cx="3263700" cy="4395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9"/>
          <p:cNvSpPr/>
          <p:nvPr/>
        </p:nvSpPr>
        <p:spPr>
          <a:xfrm>
            <a:off x="3090625" y="3205894"/>
            <a:ext cx="3263700" cy="6012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1" name="Google Shape;341;p29"/>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0F8164BA-1992-F3B7-CD23-0C3BE8A54A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97"/>
    </mc:Choice>
    <mc:Fallback>
      <p:transition spd="slow" advTm="3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0"/>
          <p:cNvSpPr txBox="1"/>
          <p:nvPr/>
        </p:nvSpPr>
        <p:spPr>
          <a:xfrm>
            <a:off x="4856200" y="4632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347" name="Google Shape;347;p30"/>
          <p:cNvSpPr/>
          <p:nvPr/>
        </p:nvSpPr>
        <p:spPr>
          <a:xfrm>
            <a:off x="4851200" y="3117650"/>
            <a:ext cx="3428400" cy="439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0"/>
          <p:cNvSpPr/>
          <p:nvPr/>
        </p:nvSpPr>
        <p:spPr>
          <a:xfrm>
            <a:off x="4847989" y="460725"/>
            <a:ext cx="3428400" cy="266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0"/>
          <p:cNvSpPr txBox="1"/>
          <p:nvPr/>
        </p:nvSpPr>
        <p:spPr>
          <a:xfrm>
            <a:off x="4856200" y="4632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350" name="Google Shape;350;p30"/>
          <p:cNvSpPr/>
          <p:nvPr/>
        </p:nvSpPr>
        <p:spPr>
          <a:xfrm>
            <a:off x="4926950" y="1499425"/>
            <a:ext cx="3263700" cy="4395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0"/>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Questrial"/>
                <a:ea typeface="Questrial"/>
                <a:cs typeface="Questrial"/>
                <a:sym typeface="Questrial"/>
              </a:rPr>
              <a:t>Prompt Engineering</a:t>
            </a:r>
            <a:endParaRPr sz="2500">
              <a:latin typeface="Questrial"/>
              <a:ea typeface="Questrial"/>
              <a:cs typeface="Questrial"/>
              <a:sym typeface="Questrial"/>
            </a:endParaRPr>
          </a:p>
        </p:txBody>
      </p:sp>
      <p:sp>
        <p:nvSpPr>
          <p:cNvPr id="352" name="Google Shape;352;p30"/>
          <p:cNvSpPr txBox="1"/>
          <p:nvPr/>
        </p:nvSpPr>
        <p:spPr>
          <a:xfrm>
            <a:off x="4858250" y="502325"/>
            <a:ext cx="3428400" cy="273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ball.’’’</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Ball = Ball(Screen1)</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paddle.’’’</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Paddle = Rectangle(Screen1, height = 2cm, width = 4cm)</a:t>
            </a:r>
            <a:endParaRPr sz="13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dk1"/>
                </a:solidFill>
                <a:latin typeface="Courier New"/>
                <a:ea typeface="Courier New"/>
                <a:cs typeface="Courier New"/>
                <a:sym typeface="Courier New"/>
              </a:rPr>
              <a:t>…</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‘‘‘Increment the score.’’’</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int score = 0</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if userWins():</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	score+=1</a:t>
            </a:r>
            <a:endParaRPr>
              <a:latin typeface="Nunito"/>
              <a:ea typeface="Nunito"/>
              <a:cs typeface="Nunito"/>
              <a:sym typeface="Nunito"/>
            </a:endParaRPr>
          </a:p>
        </p:txBody>
      </p:sp>
      <p:sp>
        <p:nvSpPr>
          <p:cNvPr id="353" name="Google Shape;353;p30"/>
          <p:cNvSpPr/>
          <p:nvPr/>
        </p:nvSpPr>
        <p:spPr>
          <a:xfrm>
            <a:off x="4926939" y="828664"/>
            <a:ext cx="3263700" cy="2481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0"/>
          <p:cNvSpPr/>
          <p:nvPr/>
        </p:nvSpPr>
        <p:spPr>
          <a:xfrm>
            <a:off x="4919425" y="2550173"/>
            <a:ext cx="3263700" cy="6012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0"/>
          <p:cNvSpPr/>
          <p:nvPr/>
        </p:nvSpPr>
        <p:spPr>
          <a:xfrm>
            <a:off x="4926939" y="539907"/>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0"/>
          <p:cNvSpPr/>
          <p:nvPr/>
        </p:nvSpPr>
        <p:spPr>
          <a:xfrm>
            <a:off x="4926939" y="1210667"/>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0"/>
          <p:cNvSpPr/>
          <p:nvPr/>
        </p:nvSpPr>
        <p:spPr>
          <a:xfrm>
            <a:off x="4919420" y="2253905"/>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0"/>
          <p:cNvSpPr/>
          <p:nvPr/>
        </p:nvSpPr>
        <p:spPr>
          <a:xfrm>
            <a:off x="4919420" y="3205904"/>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5CF0D0A0-7E65-CCE2-EBE2-D43CE2C51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64"/>
    </mc:Choice>
    <mc:Fallback>
      <p:transition spd="slow" advTm="9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1"/>
          <p:cNvSpPr txBox="1"/>
          <p:nvPr/>
        </p:nvSpPr>
        <p:spPr>
          <a:xfrm>
            <a:off x="4856200" y="4632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364" name="Google Shape;364;p31"/>
          <p:cNvSpPr/>
          <p:nvPr/>
        </p:nvSpPr>
        <p:spPr>
          <a:xfrm>
            <a:off x="4851200" y="3117650"/>
            <a:ext cx="3428400" cy="439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4847989" y="460725"/>
            <a:ext cx="3428400" cy="266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1"/>
          <p:cNvSpPr txBox="1"/>
          <p:nvPr/>
        </p:nvSpPr>
        <p:spPr>
          <a:xfrm>
            <a:off x="4856200" y="4632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367" name="Google Shape;367;p31"/>
          <p:cNvSpPr/>
          <p:nvPr/>
        </p:nvSpPr>
        <p:spPr>
          <a:xfrm>
            <a:off x="4926950" y="1499425"/>
            <a:ext cx="3263700" cy="4395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1"/>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Questrial"/>
                <a:ea typeface="Questrial"/>
                <a:cs typeface="Questrial"/>
                <a:sym typeface="Questrial"/>
              </a:rPr>
              <a:t>Prompt Engineering</a:t>
            </a:r>
            <a:endParaRPr sz="2500">
              <a:latin typeface="Questrial"/>
              <a:ea typeface="Questrial"/>
              <a:cs typeface="Questrial"/>
              <a:sym typeface="Questrial"/>
            </a:endParaRPr>
          </a:p>
        </p:txBody>
      </p:sp>
      <p:sp>
        <p:nvSpPr>
          <p:cNvPr id="369" name="Google Shape;369;p31"/>
          <p:cNvSpPr txBox="1"/>
          <p:nvPr/>
        </p:nvSpPr>
        <p:spPr>
          <a:xfrm>
            <a:off x="4858250" y="502325"/>
            <a:ext cx="3428400" cy="273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ball.’’’</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Ball = Ball(Screen1)</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paddle.’’’</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Paddle = Rectangle(Screen1, height = 2cm, width = 4cm)</a:t>
            </a:r>
            <a:endParaRPr sz="13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dk1"/>
                </a:solidFill>
                <a:latin typeface="Courier New"/>
                <a:ea typeface="Courier New"/>
                <a:cs typeface="Courier New"/>
                <a:sym typeface="Courier New"/>
              </a:rPr>
              <a:t>…</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‘‘‘Increment the score.’’’</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int score = 0</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if userWins():</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	score+=1</a:t>
            </a:r>
            <a:endParaRPr>
              <a:latin typeface="Nunito"/>
              <a:ea typeface="Nunito"/>
              <a:cs typeface="Nunito"/>
              <a:sym typeface="Nunito"/>
            </a:endParaRPr>
          </a:p>
        </p:txBody>
      </p:sp>
      <p:sp>
        <p:nvSpPr>
          <p:cNvPr id="370" name="Google Shape;370;p31"/>
          <p:cNvSpPr/>
          <p:nvPr/>
        </p:nvSpPr>
        <p:spPr>
          <a:xfrm>
            <a:off x="4926939" y="828664"/>
            <a:ext cx="3263700" cy="2481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4919425" y="2550173"/>
            <a:ext cx="3263700" cy="6012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2" name="Google Shape;372;p31"/>
          <p:cNvPicPr preferRelativeResize="0"/>
          <p:nvPr/>
        </p:nvPicPr>
        <p:blipFill>
          <a:blip r:embed="rId5">
            <a:alphaModFix/>
          </a:blip>
          <a:stretch>
            <a:fillRect/>
          </a:stretch>
        </p:blipFill>
        <p:spPr>
          <a:xfrm>
            <a:off x="1738313" y="1585913"/>
            <a:ext cx="2009775" cy="2276475"/>
          </a:xfrm>
          <a:prstGeom prst="rect">
            <a:avLst/>
          </a:prstGeom>
          <a:noFill/>
          <a:ln>
            <a:noFill/>
          </a:ln>
        </p:spPr>
      </p:pic>
      <p:sp>
        <p:nvSpPr>
          <p:cNvPr id="373" name="Google Shape;373;p31"/>
          <p:cNvSpPr/>
          <p:nvPr/>
        </p:nvSpPr>
        <p:spPr>
          <a:xfrm>
            <a:off x="3571875" y="1060275"/>
            <a:ext cx="774525" cy="616625"/>
          </a:xfrm>
          <a:custGeom>
            <a:avLst/>
            <a:gdLst/>
            <a:ahLst/>
            <a:cxnLst/>
            <a:rect l="l" t="t" r="r" b="b"/>
            <a:pathLst>
              <a:path w="30981" h="24665" extrusionOk="0">
                <a:moveTo>
                  <a:pt x="30981" y="0"/>
                </a:moveTo>
                <a:cubicBezTo>
                  <a:pt x="18459" y="4177"/>
                  <a:pt x="5907" y="12860"/>
                  <a:pt x="0" y="24665"/>
                </a:cubicBezTo>
              </a:path>
            </a:pathLst>
          </a:custGeom>
          <a:noFill/>
          <a:ln w="28575" cap="flat" cmpd="sng">
            <a:solidFill>
              <a:schemeClr val="dk1"/>
            </a:solidFill>
            <a:prstDash val="solid"/>
            <a:round/>
            <a:headEnd type="none" w="med" len="med"/>
            <a:tailEnd type="triangle" w="med" len="med"/>
          </a:ln>
        </p:spPr>
      </p:sp>
      <p:sp>
        <p:nvSpPr>
          <p:cNvPr id="374" name="Google Shape;374;p31"/>
          <p:cNvSpPr/>
          <p:nvPr/>
        </p:nvSpPr>
        <p:spPr>
          <a:xfrm>
            <a:off x="4926939" y="539907"/>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1"/>
          <p:cNvSpPr/>
          <p:nvPr/>
        </p:nvSpPr>
        <p:spPr>
          <a:xfrm>
            <a:off x="4926939" y="1210667"/>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1"/>
          <p:cNvSpPr/>
          <p:nvPr/>
        </p:nvSpPr>
        <p:spPr>
          <a:xfrm>
            <a:off x="4919420" y="2253905"/>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4919420" y="3205904"/>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txBox="1"/>
          <p:nvPr/>
        </p:nvSpPr>
        <p:spPr>
          <a:xfrm>
            <a:off x="1918527" y="3863650"/>
            <a:ext cx="169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B7B7B7"/>
                </a:solidFill>
                <a:latin typeface="Open Sans"/>
                <a:ea typeface="Open Sans"/>
                <a:cs typeface="Open Sans"/>
                <a:sym typeface="Open Sans"/>
              </a:rPr>
              <a:t>OpenAI, openai.com/blog, 2021</a:t>
            </a:r>
            <a:endParaRPr sz="800">
              <a:solidFill>
                <a:srgbClr val="B7B7B7"/>
              </a:solidFill>
              <a:latin typeface="Open Sans"/>
              <a:ea typeface="Open Sans"/>
              <a:cs typeface="Open Sans"/>
              <a:sym typeface="Open Sans"/>
            </a:endParaRPr>
          </a:p>
        </p:txBody>
      </p:sp>
      <p:sp>
        <p:nvSpPr>
          <p:cNvPr id="379" name="Google Shape;379;p31"/>
          <p:cNvSpPr txBox="1"/>
          <p:nvPr/>
        </p:nvSpPr>
        <p:spPr>
          <a:xfrm>
            <a:off x="567000" y="1037725"/>
            <a:ext cx="4331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Questrial"/>
                <a:ea typeface="Questrial"/>
                <a:cs typeface="Questrial"/>
                <a:sym typeface="Questrial"/>
              </a:rPr>
              <a:t>Codex</a:t>
            </a:r>
            <a:endParaRPr sz="2500" b="1">
              <a:latin typeface="Questrial"/>
              <a:ea typeface="Questrial"/>
              <a:cs typeface="Questrial"/>
              <a:sym typeface="Questrial"/>
            </a:endParaRPr>
          </a:p>
        </p:txBody>
      </p:sp>
      <p:pic>
        <p:nvPicPr>
          <p:cNvPr id="2" name="Audio 1">
            <a:hlinkClick r:id="" action="ppaction://media"/>
            <a:extLst>
              <a:ext uri="{FF2B5EF4-FFF2-40B4-BE49-F238E27FC236}">
                <a16:creationId xmlns:a16="http://schemas.microsoft.com/office/drawing/2014/main" id="{DF6F2AEC-BE2A-72C3-21CB-28A536BF0C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98"/>
    </mc:Choice>
    <mc:Fallback>
      <p:transition spd="slow" advTm="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Introducing the Team and the Goal</a:t>
            </a:r>
            <a:endParaRPr/>
          </a:p>
        </p:txBody>
      </p:sp>
      <p:pic>
        <p:nvPicPr>
          <p:cNvPr id="62" name="Google Shape;62;p14"/>
          <p:cNvPicPr preferRelativeResize="0"/>
          <p:nvPr/>
        </p:nvPicPr>
        <p:blipFill>
          <a:blip r:embed="rId5">
            <a:alphaModFix/>
          </a:blip>
          <a:stretch>
            <a:fillRect/>
          </a:stretch>
        </p:blipFill>
        <p:spPr>
          <a:xfrm>
            <a:off x="578550" y="1234138"/>
            <a:ext cx="3333750" cy="2809875"/>
          </a:xfrm>
          <a:prstGeom prst="rect">
            <a:avLst/>
          </a:prstGeom>
          <a:noFill/>
          <a:ln>
            <a:noFill/>
          </a:ln>
        </p:spPr>
      </p:pic>
      <p:pic>
        <p:nvPicPr>
          <p:cNvPr id="63" name="Google Shape;63;p14"/>
          <p:cNvPicPr preferRelativeResize="0"/>
          <p:nvPr/>
        </p:nvPicPr>
        <p:blipFill>
          <a:blip r:embed="rId6">
            <a:alphaModFix/>
          </a:blip>
          <a:stretch>
            <a:fillRect/>
          </a:stretch>
        </p:blipFill>
        <p:spPr>
          <a:xfrm>
            <a:off x="3997375" y="1171000"/>
            <a:ext cx="4926899" cy="3420923"/>
          </a:xfrm>
          <a:prstGeom prst="rect">
            <a:avLst/>
          </a:prstGeom>
          <a:noFill/>
          <a:ln>
            <a:noFill/>
          </a:ln>
        </p:spPr>
      </p:pic>
      <p:pic>
        <p:nvPicPr>
          <p:cNvPr id="3" name="Audio 2">
            <a:hlinkClick r:id="" action="ppaction://media"/>
            <a:extLst>
              <a:ext uri="{FF2B5EF4-FFF2-40B4-BE49-F238E27FC236}">
                <a16:creationId xmlns:a16="http://schemas.microsoft.com/office/drawing/2014/main" id="{3225F293-EFF9-857F-9A2A-6AD2580287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962"/>
    </mc:Choice>
    <mc:Fallback>
      <p:transition spd="slow" advTm="2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2"/>
          <p:cNvSpPr txBox="1"/>
          <p:nvPr/>
        </p:nvSpPr>
        <p:spPr>
          <a:xfrm>
            <a:off x="4856200" y="4632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385" name="Google Shape;385;p32"/>
          <p:cNvSpPr/>
          <p:nvPr/>
        </p:nvSpPr>
        <p:spPr>
          <a:xfrm>
            <a:off x="4851200" y="3117650"/>
            <a:ext cx="3428400" cy="439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2"/>
          <p:cNvSpPr/>
          <p:nvPr/>
        </p:nvSpPr>
        <p:spPr>
          <a:xfrm>
            <a:off x="4847989" y="460725"/>
            <a:ext cx="3428400" cy="2660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txBox="1"/>
          <p:nvPr/>
        </p:nvSpPr>
        <p:spPr>
          <a:xfrm>
            <a:off x="4856200" y="463275"/>
            <a:ext cx="3428400" cy="3109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ball.’’’</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Ball = Ball(Screen1)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‘‘‘Create a paddle.’’’</a:t>
            </a:r>
            <a:endParaRPr sz="15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Paddle = Rectangle(height = 2cm, width = 4cm)</a:t>
            </a:r>
            <a:endParaRPr sz="1300" b="1">
              <a:solidFill>
                <a:schemeClr val="accent6"/>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accent6"/>
                </a:solidFill>
                <a:latin typeface="Courier New"/>
                <a:ea typeface="Courier New"/>
                <a:cs typeface="Courier New"/>
                <a:sym typeface="Courier New"/>
              </a:rPr>
              <a:t>…</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accent6"/>
                </a:solidFill>
                <a:latin typeface="Courier New"/>
                <a:ea typeface="Courier New"/>
                <a:cs typeface="Courier New"/>
                <a:sym typeface="Courier New"/>
              </a:rPr>
              <a:t>‘‘‘Increment the score.’’’</a:t>
            </a:r>
            <a:endParaRPr sz="15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int score = 0</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if userWins():</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accent6"/>
                </a:solidFill>
                <a:latin typeface="Courier New"/>
                <a:ea typeface="Courier New"/>
                <a:cs typeface="Courier New"/>
                <a:sym typeface="Courier New"/>
              </a:rPr>
              <a:t>	score+=1</a:t>
            </a:r>
            <a:endParaRPr sz="1300" b="1">
              <a:solidFill>
                <a:schemeClr val="accent6"/>
              </a:solidFill>
              <a:latin typeface="Courier New"/>
              <a:ea typeface="Courier New"/>
              <a:cs typeface="Courier New"/>
              <a:sym typeface="Courier New"/>
            </a:endParaRPr>
          </a:p>
          <a:p>
            <a:pPr marL="0" lvl="0" indent="0" algn="l" rtl="0">
              <a:spcBef>
                <a:spcPts val="0"/>
              </a:spcBef>
              <a:spcAft>
                <a:spcPts val="0"/>
              </a:spcAft>
              <a:buNone/>
            </a:pPr>
            <a:endParaRPr sz="9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‘‘‘Make the game Pong.’’’</a:t>
            </a:r>
            <a:endParaRPr sz="1500" b="1">
              <a:solidFill>
                <a:schemeClr val="dk1"/>
              </a:solidFill>
              <a:latin typeface="Courier New"/>
              <a:ea typeface="Courier New"/>
              <a:cs typeface="Courier New"/>
              <a:sym typeface="Courier New"/>
            </a:endParaRPr>
          </a:p>
        </p:txBody>
      </p:sp>
      <p:sp>
        <p:nvSpPr>
          <p:cNvPr id="388" name="Google Shape;388;p32"/>
          <p:cNvSpPr/>
          <p:nvPr/>
        </p:nvSpPr>
        <p:spPr>
          <a:xfrm>
            <a:off x="4926950" y="1499425"/>
            <a:ext cx="3263700" cy="4395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Questrial"/>
                <a:ea typeface="Questrial"/>
                <a:cs typeface="Questrial"/>
                <a:sym typeface="Questrial"/>
              </a:rPr>
              <a:t>Prompt Engineering</a:t>
            </a:r>
            <a:endParaRPr sz="2500" b="1">
              <a:latin typeface="Questrial"/>
              <a:ea typeface="Questrial"/>
              <a:cs typeface="Questrial"/>
              <a:sym typeface="Questrial"/>
            </a:endParaRPr>
          </a:p>
        </p:txBody>
      </p:sp>
      <p:sp>
        <p:nvSpPr>
          <p:cNvPr id="390" name="Google Shape;390;p32"/>
          <p:cNvSpPr txBox="1"/>
          <p:nvPr/>
        </p:nvSpPr>
        <p:spPr>
          <a:xfrm>
            <a:off x="4858250" y="502325"/>
            <a:ext cx="3428400" cy="273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ball.’’’</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Ball = Ball(Screen1)</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‘‘‘Create a paddle.’’’</a:t>
            </a:r>
            <a:endParaRPr sz="15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Paddle = Rectangle(Screen1, height = 2cm, width = 4cm)</a:t>
            </a:r>
            <a:endParaRPr sz="1300" b="1">
              <a:solidFill>
                <a:schemeClr val="dk1"/>
              </a:solidFill>
              <a:highlight>
                <a:srgbClr val="CFE2F3"/>
              </a:highlight>
              <a:latin typeface="Courier New"/>
              <a:ea typeface="Courier New"/>
              <a:cs typeface="Courier New"/>
              <a:sym typeface="Courier New"/>
            </a:endParaRPr>
          </a:p>
          <a:p>
            <a:pPr marL="0" lvl="0" indent="0" algn="l" rtl="0">
              <a:spcBef>
                <a:spcPts val="0"/>
              </a:spcBef>
              <a:spcAft>
                <a:spcPts val="0"/>
              </a:spcAft>
              <a:buNone/>
            </a:pPr>
            <a:r>
              <a:rPr lang="en" sz="2800" b="1">
                <a:solidFill>
                  <a:schemeClr val="dk1"/>
                </a:solidFill>
                <a:latin typeface="Courier New"/>
                <a:ea typeface="Courier New"/>
                <a:cs typeface="Courier New"/>
                <a:sym typeface="Courier New"/>
              </a:rPr>
              <a:t>…</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500" b="1">
                <a:solidFill>
                  <a:schemeClr val="dk1"/>
                </a:solidFill>
                <a:latin typeface="Courier New"/>
                <a:ea typeface="Courier New"/>
                <a:cs typeface="Courier New"/>
                <a:sym typeface="Courier New"/>
              </a:rPr>
              <a:t>‘‘‘Increment the score.’’’</a:t>
            </a:r>
            <a:endParaRPr sz="15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int score = 0</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if userWins():</a:t>
            </a:r>
            <a:endParaRPr sz="1300" b="1">
              <a:solidFill>
                <a:schemeClr val="dk1"/>
              </a:solidFill>
              <a:latin typeface="Courier New"/>
              <a:ea typeface="Courier New"/>
              <a:cs typeface="Courier New"/>
              <a:sym typeface="Courier New"/>
            </a:endParaRPr>
          </a:p>
          <a:p>
            <a:pPr marL="0" lvl="0" indent="0" algn="l" rtl="0">
              <a:spcBef>
                <a:spcPts val="0"/>
              </a:spcBef>
              <a:spcAft>
                <a:spcPts val="0"/>
              </a:spcAft>
              <a:buNone/>
            </a:pPr>
            <a:r>
              <a:rPr lang="en" sz="1300" b="1">
                <a:solidFill>
                  <a:schemeClr val="dk1"/>
                </a:solidFill>
                <a:latin typeface="Courier New"/>
                <a:ea typeface="Courier New"/>
                <a:cs typeface="Courier New"/>
                <a:sym typeface="Courier New"/>
              </a:rPr>
              <a:t>	score+=1</a:t>
            </a:r>
            <a:endParaRPr>
              <a:latin typeface="Nunito"/>
              <a:ea typeface="Nunito"/>
              <a:cs typeface="Nunito"/>
              <a:sym typeface="Nunito"/>
            </a:endParaRPr>
          </a:p>
        </p:txBody>
      </p:sp>
      <p:sp>
        <p:nvSpPr>
          <p:cNvPr id="391" name="Google Shape;391;p32"/>
          <p:cNvSpPr/>
          <p:nvPr/>
        </p:nvSpPr>
        <p:spPr>
          <a:xfrm>
            <a:off x="4926939" y="828664"/>
            <a:ext cx="3263700" cy="2481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2"/>
          <p:cNvSpPr/>
          <p:nvPr/>
        </p:nvSpPr>
        <p:spPr>
          <a:xfrm>
            <a:off x="4919425" y="2550173"/>
            <a:ext cx="3263700" cy="6012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 name="Google Shape;393;p32"/>
          <p:cNvGrpSpPr/>
          <p:nvPr/>
        </p:nvGrpSpPr>
        <p:grpSpPr>
          <a:xfrm>
            <a:off x="4881825" y="3767879"/>
            <a:ext cx="3459000" cy="738900"/>
            <a:chOff x="4881825" y="3767879"/>
            <a:chExt cx="3459000" cy="738900"/>
          </a:xfrm>
        </p:grpSpPr>
        <p:sp>
          <p:nvSpPr>
            <p:cNvPr id="394" name="Google Shape;394;p32"/>
            <p:cNvSpPr/>
            <p:nvPr/>
          </p:nvSpPr>
          <p:spPr>
            <a:xfrm>
              <a:off x="4919425" y="3815494"/>
              <a:ext cx="3263700" cy="601200"/>
            </a:xfrm>
            <a:prstGeom prst="rect">
              <a:avLst/>
            </a:prstGeom>
            <a:noFill/>
            <a:ln w="28575"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txBox="1"/>
            <p:nvPr/>
          </p:nvSpPr>
          <p:spPr>
            <a:xfrm>
              <a:off x="4881825" y="3767879"/>
              <a:ext cx="345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Courier New"/>
                  <a:ea typeface="Courier New"/>
                  <a:cs typeface="Courier New"/>
                  <a:sym typeface="Courier New"/>
                </a:rPr>
                <a:t>Ball = Ball(Screen1)</a:t>
              </a:r>
              <a:endParaRPr sz="1200" b="1">
                <a:latin typeface="Courier New"/>
                <a:ea typeface="Courier New"/>
                <a:cs typeface="Courier New"/>
                <a:sym typeface="Courier New"/>
              </a:endParaRPr>
            </a:p>
            <a:p>
              <a:pPr marL="0" lvl="0" indent="0" algn="l" rtl="0">
                <a:spcBef>
                  <a:spcPts val="0"/>
                </a:spcBef>
                <a:spcAft>
                  <a:spcPts val="0"/>
                </a:spcAft>
                <a:buNone/>
              </a:pPr>
              <a:r>
                <a:rPr lang="en" sz="1200" b="1">
                  <a:latin typeface="Courier New"/>
                  <a:ea typeface="Courier New"/>
                  <a:cs typeface="Courier New"/>
                  <a:sym typeface="Courier New"/>
                </a:rPr>
                <a:t>Paddle = Rectangle(height = 2cm, width = 4cm)...</a:t>
              </a:r>
              <a:endParaRPr sz="1200" b="1">
                <a:latin typeface="Courier New"/>
                <a:ea typeface="Courier New"/>
                <a:cs typeface="Courier New"/>
                <a:sym typeface="Courier New"/>
              </a:endParaRPr>
            </a:p>
          </p:txBody>
        </p:sp>
      </p:grpSp>
      <p:pic>
        <p:nvPicPr>
          <p:cNvPr id="396" name="Google Shape;396;p32"/>
          <p:cNvPicPr preferRelativeResize="0"/>
          <p:nvPr/>
        </p:nvPicPr>
        <p:blipFill>
          <a:blip r:embed="rId5">
            <a:alphaModFix/>
          </a:blip>
          <a:stretch>
            <a:fillRect/>
          </a:stretch>
        </p:blipFill>
        <p:spPr>
          <a:xfrm>
            <a:off x="1738313" y="1585913"/>
            <a:ext cx="2009775" cy="2276475"/>
          </a:xfrm>
          <a:prstGeom prst="rect">
            <a:avLst/>
          </a:prstGeom>
          <a:noFill/>
          <a:ln>
            <a:noFill/>
          </a:ln>
        </p:spPr>
      </p:pic>
      <p:sp>
        <p:nvSpPr>
          <p:cNvPr id="397" name="Google Shape;397;p32"/>
          <p:cNvSpPr/>
          <p:nvPr/>
        </p:nvSpPr>
        <p:spPr>
          <a:xfrm>
            <a:off x="3571875" y="1060275"/>
            <a:ext cx="774525" cy="616625"/>
          </a:xfrm>
          <a:custGeom>
            <a:avLst/>
            <a:gdLst/>
            <a:ahLst/>
            <a:cxnLst/>
            <a:rect l="l" t="t" r="r" b="b"/>
            <a:pathLst>
              <a:path w="30981" h="24665" extrusionOk="0">
                <a:moveTo>
                  <a:pt x="30981" y="0"/>
                </a:moveTo>
                <a:cubicBezTo>
                  <a:pt x="18459" y="4177"/>
                  <a:pt x="5907" y="12860"/>
                  <a:pt x="0" y="24665"/>
                </a:cubicBezTo>
              </a:path>
            </a:pathLst>
          </a:custGeom>
          <a:noFill/>
          <a:ln w="28575" cap="flat" cmpd="sng">
            <a:solidFill>
              <a:schemeClr val="dk1"/>
            </a:solidFill>
            <a:prstDash val="solid"/>
            <a:round/>
            <a:headEnd type="none" w="med" len="med"/>
            <a:tailEnd type="triangle" w="med" len="med"/>
          </a:ln>
        </p:spPr>
      </p:sp>
      <p:sp>
        <p:nvSpPr>
          <p:cNvPr id="398" name="Google Shape;398;p32"/>
          <p:cNvSpPr/>
          <p:nvPr/>
        </p:nvSpPr>
        <p:spPr>
          <a:xfrm>
            <a:off x="4926939" y="539907"/>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4926939" y="1210667"/>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a:off x="4919420" y="2253905"/>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a:off x="4919420" y="3205904"/>
            <a:ext cx="3263700" cy="248100"/>
          </a:xfrm>
          <a:prstGeom prst="rect">
            <a:avLst/>
          </a:prstGeom>
          <a:noFill/>
          <a:ln w="28575" cap="flat" cmpd="sng">
            <a:solidFill>
              <a:srgbClr val="C27B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rot="10800000" flipH="1">
            <a:off x="3528250" y="3590291"/>
            <a:ext cx="899843" cy="601209"/>
          </a:xfrm>
          <a:custGeom>
            <a:avLst/>
            <a:gdLst/>
            <a:ahLst/>
            <a:cxnLst/>
            <a:rect l="l" t="t" r="r" b="b"/>
            <a:pathLst>
              <a:path w="30981" h="24665" extrusionOk="0">
                <a:moveTo>
                  <a:pt x="30981" y="0"/>
                </a:moveTo>
                <a:cubicBezTo>
                  <a:pt x="18459" y="4177"/>
                  <a:pt x="5907" y="12860"/>
                  <a:pt x="0" y="24665"/>
                </a:cubicBezTo>
              </a:path>
            </a:pathLst>
          </a:custGeom>
          <a:noFill/>
          <a:ln w="28575" cap="flat" cmpd="sng">
            <a:solidFill>
              <a:schemeClr val="dk1"/>
            </a:solidFill>
            <a:prstDash val="solid"/>
            <a:round/>
            <a:headEnd type="triangle" w="med" len="med"/>
            <a:tailEnd type="none" w="med" len="med"/>
          </a:ln>
        </p:spPr>
      </p:sp>
      <p:sp>
        <p:nvSpPr>
          <p:cNvPr id="403" name="Google Shape;403;p32"/>
          <p:cNvSpPr txBox="1"/>
          <p:nvPr/>
        </p:nvSpPr>
        <p:spPr>
          <a:xfrm>
            <a:off x="1918527" y="3863650"/>
            <a:ext cx="169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B7B7B7"/>
                </a:solidFill>
                <a:latin typeface="Open Sans"/>
                <a:ea typeface="Open Sans"/>
                <a:cs typeface="Open Sans"/>
                <a:sym typeface="Open Sans"/>
              </a:rPr>
              <a:t>OpenAI, openai.com/blog, 2021</a:t>
            </a:r>
            <a:endParaRPr sz="800">
              <a:solidFill>
                <a:srgbClr val="B7B7B7"/>
              </a:solidFill>
              <a:latin typeface="Open Sans"/>
              <a:ea typeface="Open Sans"/>
              <a:cs typeface="Open Sans"/>
              <a:sym typeface="Open Sans"/>
            </a:endParaRPr>
          </a:p>
        </p:txBody>
      </p:sp>
      <p:sp>
        <p:nvSpPr>
          <p:cNvPr id="404" name="Google Shape;404;p32"/>
          <p:cNvSpPr txBox="1"/>
          <p:nvPr/>
        </p:nvSpPr>
        <p:spPr>
          <a:xfrm>
            <a:off x="567000" y="1037725"/>
            <a:ext cx="4331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Questrial"/>
                <a:ea typeface="Questrial"/>
                <a:cs typeface="Questrial"/>
                <a:sym typeface="Questrial"/>
              </a:rPr>
              <a:t>Codex</a:t>
            </a:r>
            <a:endParaRPr sz="2500" b="1">
              <a:latin typeface="Questrial"/>
              <a:ea typeface="Questrial"/>
              <a:cs typeface="Questrial"/>
              <a:sym typeface="Questrial"/>
            </a:endParaRPr>
          </a:p>
        </p:txBody>
      </p:sp>
      <p:pic>
        <p:nvPicPr>
          <p:cNvPr id="2" name="Audio 1">
            <a:hlinkClick r:id="" action="ppaction://media"/>
            <a:extLst>
              <a:ext uri="{FF2B5EF4-FFF2-40B4-BE49-F238E27FC236}">
                <a16:creationId xmlns:a16="http://schemas.microsoft.com/office/drawing/2014/main" id="{36C15CA4-112D-C6B1-CC83-415D7151AA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36"/>
    </mc:Choice>
    <mc:Fallback>
      <p:transition spd="slow" advTm="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Working example (1)</a:t>
            </a:r>
            <a:endParaRPr/>
          </a:p>
        </p:txBody>
      </p:sp>
      <p:sp>
        <p:nvSpPr>
          <p:cNvPr id="410" name="Google Shape;410;p33"/>
          <p:cNvSpPr txBox="1"/>
          <p:nvPr/>
        </p:nvSpPr>
        <p:spPr>
          <a:xfrm>
            <a:off x="1180450" y="1264625"/>
            <a:ext cx="6317400" cy="9666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Clr>
                <a:schemeClr val="dk1"/>
              </a:buClr>
              <a:buSzPts val="1100"/>
              <a:buFont typeface="Arial"/>
              <a:buNone/>
            </a:pPr>
            <a:r>
              <a:rPr lang="en" sz="1600" i="1">
                <a:solidFill>
                  <a:srgbClr val="0E101A"/>
                </a:solidFill>
              </a:rPr>
              <a:t>Make a game that has a button in the middle of the screen. When a user clicks the button, increment the score by 1</a:t>
            </a:r>
            <a:endParaRPr sz="1600" i="1">
              <a:solidFill>
                <a:srgbClr val="0E101A"/>
              </a:solidFill>
            </a:endParaRPr>
          </a:p>
          <a:p>
            <a:pPr marL="0" lvl="0" indent="0" algn="l" rtl="0">
              <a:spcBef>
                <a:spcPts val="0"/>
              </a:spcBef>
              <a:spcAft>
                <a:spcPts val="0"/>
              </a:spcAft>
              <a:buNone/>
            </a:pPr>
            <a:endParaRPr/>
          </a:p>
        </p:txBody>
      </p:sp>
      <p:pic>
        <p:nvPicPr>
          <p:cNvPr id="411" name="Google Shape;411;p33"/>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412" name="Google Shape;412;p33"/>
          <p:cNvPicPr preferRelativeResize="0"/>
          <p:nvPr/>
        </p:nvPicPr>
        <p:blipFill>
          <a:blip r:embed="rId6">
            <a:alphaModFix/>
          </a:blip>
          <a:stretch>
            <a:fillRect/>
          </a:stretch>
        </p:blipFill>
        <p:spPr>
          <a:xfrm>
            <a:off x="1824275" y="2018175"/>
            <a:ext cx="5383925" cy="3074426"/>
          </a:xfrm>
          <a:prstGeom prst="rect">
            <a:avLst/>
          </a:prstGeom>
          <a:noFill/>
          <a:ln>
            <a:noFill/>
          </a:ln>
        </p:spPr>
      </p:pic>
      <p:pic>
        <p:nvPicPr>
          <p:cNvPr id="2" name="Audio 1">
            <a:hlinkClick r:id="" action="ppaction://media"/>
            <a:extLst>
              <a:ext uri="{FF2B5EF4-FFF2-40B4-BE49-F238E27FC236}">
                <a16:creationId xmlns:a16="http://schemas.microsoft.com/office/drawing/2014/main" id="{50662849-3875-DE5E-D04B-4525F34A0B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01"/>
    </mc:Choice>
    <mc:Fallback>
      <p:transition spd="slow" advTm="3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Working example (2)</a:t>
            </a:r>
            <a:endParaRPr/>
          </a:p>
        </p:txBody>
      </p:sp>
      <p:sp>
        <p:nvSpPr>
          <p:cNvPr id="418" name="Google Shape;418;p34"/>
          <p:cNvSpPr txBox="1"/>
          <p:nvPr/>
        </p:nvSpPr>
        <p:spPr>
          <a:xfrm>
            <a:off x="1180450" y="1162525"/>
            <a:ext cx="6317400" cy="1075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1300" i="1">
                <a:solidFill>
                  <a:srgbClr val="0E101A"/>
                </a:solidFill>
              </a:rPr>
              <a:t>Create a character that has attributes: intelligence, bravery, and strength. If the reader clicks the 'read' button, increment intelligence by 10. If the reader clicks the 'Test your limits' button, increase bravery by 20. If the reader clicks the 'lift weights' button, increase strength by 15.</a:t>
            </a:r>
            <a:endParaRPr i="1">
              <a:solidFill>
                <a:srgbClr val="0E101A"/>
              </a:solidFill>
            </a:endParaRPr>
          </a:p>
        </p:txBody>
      </p:sp>
      <p:pic>
        <p:nvPicPr>
          <p:cNvPr id="419" name="Google Shape;419;p34"/>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420" name="Google Shape;420;p34"/>
          <p:cNvPicPr preferRelativeResize="0"/>
          <p:nvPr/>
        </p:nvPicPr>
        <p:blipFill>
          <a:blip r:embed="rId6">
            <a:alphaModFix/>
          </a:blip>
          <a:stretch>
            <a:fillRect/>
          </a:stretch>
        </p:blipFill>
        <p:spPr>
          <a:xfrm>
            <a:off x="1842525" y="2189150"/>
            <a:ext cx="5173655" cy="2954350"/>
          </a:xfrm>
          <a:prstGeom prst="rect">
            <a:avLst/>
          </a:prstGeom>
          <a:noFill/>
          <a:ln>
            <a:noFill/>
          </a:ln>
        </p:spPr>
      </p:pic>
      <p:pic>
        <p:nvPicPr>
          <p:cNvPr id="2" name="Audio 1">
            <a:hlinkClick r:id="" action="ppaction://media"/>
            <a:extLst>
              <a:ext uri="{FF2B5EF4-FFF2-40B4-BE49-F238E27FC236}">
                <a16:creationId xmlns:a16="http://schemas.microsoft.com/office/drawing/2014/main" id="{0BB34711-D35B-6DB3-CF4E-CE8EEF48BC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933"/>
    </mc:Choice>
    <mc:Fallback>
      <p:transition spd="slow" advTm="3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Working example (2)</a:t>
            </a:r>
            <a:endParaRPr/>
          </a:p>
        </p:txBody>
      </p:sp>
      <p:sp>
        <p:nvSpPr>
          <p:cNvPr id="426" name="Google Shape;426;p35"/>
          <p:cNvSpPr txBox="1"/>
          <p:nvPr/>
        </p:nvSpPr>
        <p:spPr>
          <a:xfrm>
            <a:off x="1180450" y="1162525"/>
            <a:ext cx="6317400" cy="1075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1300" i="1">
                <a:solidFill>
                  <a:srgbClr val="0E101A"/>
                </a:solidFill>
              </a:rPr>
              <a:t>Create a character that has attributes: intelligence, bravery, and strength. If the reader clicks the 'read' button, increment intelligence by 10. If the reader clicks the 'Test your limits' button, increase bravery by 20. If the reader clicks the 'lift weights' button, increase strength by 15.</a:t>
            </a:r>
            <a:endParaRPr i="1">
              <a:solidFill>
                <a:srgbClr val="0E101A"/>
              </a:solidFill>
            </a:endParaRPr>
          </a:p>
        </p:txBody>
      </p:sp>
      <p:pic>
        <p:nvPicPr>
          <p:cNvPr id="427" name="Google Shape;427;p35"/>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428" name="Google Shape;428;p35"/>
          <p:cNvPicPr preferRelativeResize="0"/>
          <p:nvPr/>
        </p:nvPicPr>
        <p:blipFill>
          <a:blip r:embed="rId6">
            <a:alphaModFix/>
          </a:blip>
          <a:stretch>
            <a:fillRect/>
          </a:stretch>
        </p:blipFill>
        <p:spPr>
          <a:xfrm>
            <a:off x="1842525" y="2189150"/>
            <a:ext cx="5173655" cy="2954350"/>
          </a:xfrm>
          <a:prstGeom prst="rect">
            <a:avLst/>
          </a:prstGeom>
          <a:noFill/>
          <a:ln>
            <a:noFill/>
          </a:ln>
        </p:spPr>
      </p:pic>
      <p:sp>
        <p:nvSpPr>
          <p:cNvPr id="429" name="Google Shape;429;p35"/>
          <p:cNvSpPr/>
          <p:nvPr/>
        </p:nvSpPr>
        <p:spPr>
          <a:xfrm>
            <a:off x="1920375" y="3184525"/>
            <a:ext cx="366600" cy="308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CD081AB3-6E65-8DA5-D9A1-52A395B3CE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45"/>
    </mc:Choice>
    <mc:Fallback>
      <p:transition spd="slow" advTm="3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Working example (2)</a:t>
            </a:r>
            <a:endParaRPr/>
          </a:p>
        </p:txBody>
      </p:sp>
      <p:sp>
        <p:nvSpPr>
          <p:cNvPr id="435" name="Google Shape;435;p36"/>
          <p:cNvSpPr txBox="1"/>
          <p:nvPr/>
        </p:nvSpPr>
        <p:spPr>
          <a:xfrm>
            <a:off x="1180450" y="1162525"/>
            <a:ext cx="6317400" cy="1075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sz="1300" i="1">
                <a:solidFill>
                  <a:srgbClr val="0E101A"/>
                </a:solidFill>
              </a:rPr>
              <a:t>Create a character that has attributes: intelligence, bravery, and strength. If the reader clicks the 'read' button, increment intelligence by 10. If the reader clicks the 'Test your limits' button, increase bravery by 20. If the reader clicks the 'lift weights' button, increase strength by 15.</a:t>
            </a:r>
            <a:endParaRPr i="1">
              <a:solidFill>
                <a:srgbClr val="0E101A"/>
              </a:solidFill>
            </a:endParaRPr>
          </a:p>
        </p:txBody>
      </p:sp>
      <p:pic>
        <p:nvPicPr>
          <p:cNvPr id="436" name="Google Shape;436;p36"/>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437" name="Google Shape;437;p36"/>
          <p:cNvPicPr preferRelativeResize="0"/>
          <p:nvPr/>
        </p:nvPicPr>
        <p:blipFill>
          <a:blip r:embed="rId6">
            <a:alphaModFix/>
          </a:blip>
          <a:stretch>
            <a:fillRect/>
          </a:stretch>
        </p:blipFill>
        <p:spPr>
          <a:xfrm>
            <a:off x="1842525" y="2189150"/>
            <a:ext cx="5173655" cy="2954350"/>
          </a:xfrm>
          <a:prstGeom prst="rect">
            <a:avLst/>
          </a:prstGeom>
          <a:noFill/>
          <a:ln>
            <a:noFill/>
          </a:ln>
        </p:spPr>
      </p:pic>
      <p:pic>
        <p:nvPicPr>
          <p:cNvPr id="438" name="Google Shape;438;p36"/>
          <p:cNvPicPr preferRelativeResize="0"/>
          <p:nvPr/>
        </p:nvPicPr>
        <p:blipFill>
          <a:blip r:embed="rId7">
            <a:alphaModFix/>
          </a:blip>
          <a:stretch>
            <a:fillRect/>
          </a:stretch>
        </p:blipFill>
        <p:spPr>
          <a:xfrm>
            <a:off x="2054027" y="3258625"/>
            <a:ext cx="1075200" cy="1075200"/>
          </a:xfrm>
          <a:prstGeom prst="rect">
            <a:avLst/>
          </a:prstGeom>
          <a:noFill/>
          <a:ln>
            <a:noFill/>
          </a:ln>
        </p:spPr>
      </p:pic>
      <p:pic>
        <p:nvPicPr>
          <p:cNvPr id="2" name="Audio 1">
            <a:hlinkClick r:id="" action="ppaction://media"/>
            <a:extLst>
              <a:ext uri="{FF2B5EF4-FFF2-40B4-BE49-F238E27FC236}">
                <a16:creationId xmlns:a16="http://schemas.microsoft.com/office/drawing/2014/main" id="{165FA7B2-F81D-EF5E-59A5-0841E79C44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405"/>
    </mc:Choice>
    <mc:Fallback>
      <p:transition spd="slow" advTm="12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7"/>
          <p:cNvSpPr txBox="1">
            <a:spLocks noGrp="1"/>
          </p:cNvSpPr>
          <p:nvPr>
            <p:ph type="title"/>
          </p:nvPr>
        </p:nvSpPr>
        <p:spPr>
          <a:xfrm>
            <a:off x="311700" y="445025"/>
            <a:ext cx="6415200" cy="890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Implication on Computational Thinking Education</a:t>
            </a:r>
            <a:endParaRPr/>
          </a:p>
        </p:txBody>
      </p:sp>
      <p:pic>
        <p:nvPicPr>
          <p:cNvPr id="444" name="Google Shape;444;p37"/>
          <p:cNvPicPr preferRelativeResize="0"/>
          <p:nvPr/>
        </p:nvPicPr>
        <p:blipFill>
          <a:blip r:embed="rId5">
            <a:alphaModFix/>
          </a:blip>
          <a:stretch>
            <a:fillRect/>
          </a:stretch>
        </p:blipFill>
        <p:spPr>
          <a:xfrm>
            <a:off x="2056300" y="1137525"/>
            <a:ext cx="5735046" cy="3820974"/>
          </a:xfrm>
          <a:prstGeom prst="rect">
            <a:avLst/>
          </a:prstGeom>
          <a:noFill/>
          <a:ln>
            <a:noFill/>
          </a:ln>
        </p:spPr>
      </p:pic>
      <p:pic>
        <p:nvPicPr>
          <p:cNvPr id="445" name="Google Shape;445;p37"/>
          <p:cNvPicPr preferRelativeResize="0"/>
          <p:nvPr/>
        </p:nvPicPr>
        <p:blipFill>
          <a:blip r:embed="rId6">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996CC59E-1287-A012-0C5D-5BE2723ED7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224"/>
    </mc:Choice>
    <mc:Fallback>
      <p:transition spd="slow" advTm="44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Will Aptly be a crutch or a springboard?</a:t>
            </a:r>
            <a:endParaRPr/>
          </a:p>
        </p:txBody>
      </p:sp>
      <p:pic>
        <p:nvPicPr>
          <p:cNvPr id="451" name="Google Shape;451;p38"/>
          <p:cNvPicPr preferRelativeResize="0"/>
          <p:nvPr/>
        </p:nvPicPr>
        <p:blipFill>
          <a:blip r:embed="rId5">
            <a:alphaModFix/>
          </a:blip>
          <a:stretch>
            <a:fillRect/>
          </a:stretch>
        </p:blipFill>
        <p:spPr>
          <a:xfrm>
            <a:off x="5393225" y="1017725"/>
            <a:ext cx="2483634" cy="3820975"/>
          </a:xfrm>
          <a:prstGeom prst="rect">
            <a:avLst/>
          </a:prstGeom>
          <a:noFill/>
          <a:ln>
            <a:noFill/>
          </a:ln>
        </p:spPr>
      </p:pic>
      <p:pic>
        <p:nvPicPr>
          <p:cNvPr id="452" name="Google Shape;452;p38"/>
          <p:cNvPicPr preferRelativeResize="0"/>
          <p:nvPr/>
        </p:nvPicPr>
        <p:blipFill>
          <a:blip r:embed="rId6">
            <a:alphaModFix/>
          </a:blip>
          <a:stretch>
            <a:fillRect/>
          </a:stretch>
        </p:blipFill>
        <p:spPr>
          <a:xfrm>
            <a:off x="548050" y="1410100"/>
            <a:ext cx="4419600" cy="2831914"/>
          </a:xfrm>
          <a:prstGeom prst="rect">
            <a:avLst/>
          </a:prstGeom>
          <a:noFill/>
          <a:ln>
            <a:noFill/>
          </a:ln>
        </p:spPr>
      </p:pic>
      <p:pic>
        <p:nvPicPr>
          <p:cNvPr id="453" name="Google Shape;453;p38"/>
          <p:cNvPicPr preferRelativeResize="0"/>
          <p:nvPr/>
        </p:nvPicPr>
        <p:blipFill>
          <a:blip r:embed="rId7">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C21C70C6-35B3-8259-4635-426A9327C6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496"/>
    </mc:Choice>
    <mc:Fallback>
      <p:transition spd="slow" advTm="34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Further Research</a:t>
            </a:r>
            <a:endParaRPr/>
          </a:p>
        </p:txBody>
      </p:sp>
      <p:sp>
        <p:nvSpPr>
          <p:cNvPr id="459" name="Google Shape;459;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87350" algn="l" rtl="0">
              <a:spcBef>
                <a:spcPts val="0"/>
              </a:spcBef>
              <a:spcAft>
                <a:spcPts val="0"/>
              </a:spcAft>
              <a:buSzPts val="2500"/>
              <a:buChar char="●"/>
            </a:pPr>
            <a:r>
              <a:rPr lang="en" i="1" u="sng">
                <a:solidFill>
                  <a:schemeClr val="dk1"/>
                </a:solidFill>
              </a:rPr>
              <a:t>Can we help kids handle the syntactic challenge describing their desired app?</a:t>
            </a:r>
            <a:endParaRPr i="1" u="sng">
              <a:solidFill>
                <a:schemeClr val="dk1"/>
              </a:solidFill>
            </a:endParaRPr>
          </a:p>
          <a:p>
            <a:pPr marL="914400" lvl="1" indent="-323850" algn="l" rtl="0">
              <a:spcBef>
                <a:spcPts val="0"/>
              </a:spcBef>
              <a:spcAft>
                <a:spcPts val="0"/>
              </a:spcAft>
              <a:buClr>
                <a:schemeClr val="dk1"/>
              </a:buClr>
              <a:buSzPts val="1500"/>
              <a:buChar char="○"/>
            </a:pPr>
            <a:r>
              <a:rPr lang="en" sz="1500" i="1">
                <a:solidFill>
                  <a:schemeClr val="dk1"/>
                </a:solidFill>
              </a:rPr>
              <a:t>“Make an app with a textbox, a list of six languages and a button that says “translate”. When~</a:t>
            </a:r>
            <a:br>
              <a:rPr lang="en" sz="1500" i="1">
                <a:solidFill>
                  <a:schemeClr val="dk1"/>
                </a:solidFill>
              </a:rPr>
            </a:br>
            <a:endParaRPr sz="1500" i="1">
              <a:solidFill>
                <a:schemeClr val="dk1"/>
              </a:solidFill>
            </a:endParaRPr>
          </a:p>
          <a:p>
            <a:pPr marL="914400" lvl="1" indent="-317500" algn="l" rtl="0">
              <a:spcBef>
                <a:spcPts val="0"/>
              </a:spcBef>
              <a:spcAft>
                <a:spcPts val="0"/>
              </a:spcAft>
              <a:buClr>
                <a:schemeClr val="dk1"/>
              </a:buClr>
              <a:buSzPts val="1400"/>
              <a:buChar char="○"/>
            </a:pPr>
            <a:r>
              <a:rPr lang="en" sz="1500" i="1">
                <a:solidFill>
                  <a:schemeClr val="dk1"/>
                </a:solidFill>
              </a:rPr>
              <a:t>Challenge for kids, can we make it easier?</a:t>
            </a:r>
            <a:br>
              <a:rPr lang="en" i="1" u="sng">
                <a:solidFill>
                  <a:schemeClr val="dk1"/>
                </a:solidFill>
              </a:rPr>
            </a:br>
            <a:endParaRPr i="1" u="sng">
              <a:solidFill>
                <a:schemeClr val="dk1"/>
              </a:solidFill>
            </a:endParaRPr>
          </a:p>
          <a:p>
            <a:pPr marL="457200" lvl="0" indent="-387350" algn="l" rtl="0">
              <a:spcBef>
                <a:spcPts val="0"/>
              </a:spcBef>
              <a:spcAft>
                <a:spcPts val="0"/>
              </a:spcAft>
              <a:buSzPts val="2500"/>
              <a:buChar char="●"/>
            </a:pPr>
            <a:r>
              <a:rPr lang="en" i="1" u="sng">
                <a:solidFill>
                  <a:schemeClr val="dk1"/>
                </a:solidFill>
              </a:rPr>
              <a:t>Would an AI augmented app inventor platform help students create mobile applications?</a:t>
            </a:r>
            <a:endParaRPr i="1" u="sng">
              <a:solidFill>
                <a:schemeClr val="dk1"/>
              </a:solidFill>
            </a:endParaRPr>
          </a:p>
          <a:p>
            <a:pPr marL="914400" lvl="1" indent="-323850" algn="l" rtl="0">
              <a:spcBef>
                <a:spcPts val="0"/>
              </a:spcBef>
              <a:spcAft>
                <a:spcPts val="0"/>
              </a:spcAft>
              <a:buClr>
                <a:schemeClr val="dk1"/>
              </a:buClr>
              <a:buSzPts val="1500"/>
              <a:buChar char="○"/>
            </a:pPr>
            <a:r>
              <a:rPr lang="en" sz="1500" i="1">
                <a:solidFill>
                  <a:schemeClr val="dk1"/>
                </a:solidFill>
              </a:rPr>
              <a:t>Can kids and AI cooperate?</a:t>
            </a:r>
            <a:endParaRPr sz="1500" i="1">
              <a:solidFill>
                <a:schemeClr val="dk1"/>
              </a:solidFill>
            </a:endParaRPr>
          </a:p>
        </p:txBody>
      </p:sp>
      <p:pic>
        <p:nvPicPr>
          <p:cNvPr id="460" name="Google Shape;460;p39"/>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BA71E772-D4B7-80DC-903F-F50E33AE74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848"/>
    </mc:Choice>
    <mc:Fallback>
      <p:transition spd="slow" advTm="8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Follow our work</a:t>
            </a:r>
            <a:endParaRPr/>
          </a:p>
        </p:txBody>
      </p:sp>
      <p:sp>
        <p:nvSpPr>
          <p:cNvPr id="466" name="Google Shape;466;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Main Page: </a:t>
            </a:r>
            <a:r>
              <a:rPr lang="en" u="sng">
                <a:solidFill>
                  <a:schemeClr val="hlink"/>
                </a:solidFill>
                <a:hlinkClick r:id="rId5"/>
              </a:rPr>
              <a:t>https://appinventor.mit.edu/</a:t>
            </a:r>
            <a:endParaRPr/>
          </a:p>
          <a:p>
            <a:pPr marL="0" lvl="0" indent="0" algn="l" rtl="0">
              <a:spcBef>
                <a:spcPts val="1200"/>
              </a:spcBef>
              <a:spcAft>
                <a:spcPts val="0"/>
              </a:spcAft>
              <a:buNone/>
            </a:pPr>
            <a:r>
              <a:rPr lang="en"/>
              <a:t>Research page: </a:t>
            </a:r>
            <a:r>
              <a:rPr lang="en" u="sng">
                <a:solidFill>
                  <a:schemeClr val="hlink"/>
                </a:solidFill>
                <a:hlinkClick r:id="rId6"/>
              </a:rPr>
              <a:t>https://appinventor.mit.edu/explore/research</a:t>
            </a:r>
            <a:r>
              <a:rPr lang="en"/>
              <a:t> </a:t>
            </a:r>
            <a:endParaRPr/>
          </a:p>
          <a:p>
            <a:pPr marL="0" lvl="0" indent="0" algn="l" rtl="0">
              <a:spcBef>
                <a:spcPts val="1200"/>
              </a:spcBef>
              <a:spcAft>
                <a:spcPts val="0"/>
              </a:spcAft>
              <a:buNone/>
            </a:pPr>
            <a:r>
              <a:rPr lang="en"/>
              <a:t>Blog Post: </a:t>
            </a:r>
            <a:r>
              <a:rPr lang="en" u="sng">
                <a:solidFill>
                  <a:schemeClr val="hlink"/>
                </a:solidFill>
                <a:hlinkClick r:id="rId7"/>
              </a:rPr>
              <a:t>https://appinventor.mit.edu/blogs/hal/2022/03/21/Aptly</a:t>
            </a:r>
            <a:r>
              <a:rPr lang="en"/>
              <a:t> </a:t>
            </a:r>
            <a:endParaRPr/>
          </a:p>
          <a:p>
            <a:pPr marL="0" lvl="0" indent="0" algn="l" rtl="0">
              <a:spcBef>
                <a:spcPts val="1200"/>
              </a:spcBef>
              <a:spcAft>
                <a:spcPts val="0"/>
              </a:spcAft>
              <a:buNone/>
            </a:pPr>
            <a:r>
              <a:rPr lang="en"/>
              <a:t>Twitter: </a:t>
            </a:r>
            <a:r>
              <a:rPr lang="en" u="sng">
                <a:solidFill>
                  <a:schemeClr val="hlink"/>
                </a:solidFill>
                <a:hlinkClick r:id="rId8"/>
              </a:rPr>
              <a:t>https://twitter.com/MITAppInventor</a:t>
            </a:r>
            <a:r>
              <a:rPr lang="en"/>
              <a:t> </a:t>
            </a:r>
            <a:endParaRPr/>
          </a:p>
          <a:p>
            <a:pPr marL="0" lvl="0" indent="0" algn="l" rtl="0">
              <a:spcBef>
                <a:spcPts val="1200"/>
              </a:spcBef>
              <a:spcAft>
                <a:spcPts val="0"/>
              </a:spcAft>
              <a:buNone/>
            </a:pPr>
            <a:r>
              <a:rPr lang="en"/>
              <a:t>Linkedin: </a:t>
            </a:r>
            <a:r>
              <a:rPr lang="en" u="sng">
                <a:solidFill>
                  <a:schemeClr val="hlink"/>
                </a:solidFill>
                <a:hlinkClick r:id="rId9"/>
              </a:rPr>
              <a:t>https://www.linkedin.com/company/mit-app-inventor/</a:t>
            </a:r>
            <a:r>
              <a:rPr lang="en"/>
              <a:t> </a:t>
            </a:r>
            <a:endParaRPr/>
          </a:p>
          <a:p>
            <a:pPr marL="0" lvl="0" indent="0" algn="l" rtl="0">
              <a:spcBef>
                <a:spcPts val="1200"/>
              </a:spcBef>
              <a:spcAft>
                <a:spcPts val="1200"/>
              </a:spcAft>
              <a:buNone/>
            </a:pPr>
            <a:endParaRPr/>
          </a:p>
        </p:txBody>
      </p:sp>
      <p:pic>
        <p:nvPicPr>
          <p:cNvPr id="467" name="Google Shape;467;p40"/>
          <p:cNvPicPr preferRelativeResize="0"/>
          <p:nvPr/>
        </p:nvPicPr>
        <p:blipFill>
          <a:blip r:embed="rId10">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37E6CC1C-41FE-E4BB-6A82-D562A69EE3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74"/>
    </mc:Choice>
    <mc:Fallback>
      <p:transition spd="slow" advTm="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Questions</a:t>
            </a:r>
            <a:endParaRPr/>
          </a:p>
        </p:txBody>
      </p:sp>
      <p:pic>
        <p:nvPicPr>
          <p:cNvPr id="473" name="Google Shape;473;p41"/>
          <p:cNvPicPr preferRelativeResize="0"/>
          <p:nvPr/>
        </p:nvPicPr>
        <p:blipFill>
          <a:blip r:embed="rId5">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AF446B69-B617-5C2E-C5BC-7AC8A4E81E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04"/>
    </mc:Choice>
    <mc:Fallback>
      <p:transition spd="slow" advTm="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Making App creation easier via Block coding</a:t>
            </a:r>
            <a:endParaRPr/>
          </a:p>
        </p:txBody>
      </p:sp>
      <p:pic>
        <p:nvPicPr>
          <p:cNvPr id="69" name="Google Shape;69;p15"/>
          <p:cNvPicPr preferRelativeResize="0"/>
          <p:nvPr/>
        </p:nvPicPr>
        <p:blipFill>
          <a:blip r:embed="rId5">
            <a:alphaModFix/>
          </a:blip>
          <a:stretch>
            <a:fillRect/>
          </a:stretch>
        </p:blipFill>
        <p:spPr>
          <a:xfrm>
            <a:off x="246750" y="1514225"/>
            <a:ext cx="4963575" cy="2604650"/>
          </a:xfrm>
          <a:prstGeom prst="rect">
            <a:avLst/>
          </a:prstGeom>
          <a:noFill/>
          <a:ln>
            <a:noFill/>
          </a:ln>
        </p:spPr>
      </p:pic>
      <p:pic>
        <p:nvPicPr>
          <p:cNvPr id="70" name="Google Shape;70;p15" descr="GUI of Translate App"/>
          <p:cNvPicPr preferRelativeResize="0"/>
          <p:nvPr/>
        </p:nvPicPr>
        <p:blipFill>
          <a:blip r:embed="rId6">
            <a:alphaModFix/>
          </a:blip>
          <a:stretch>
            <a:fillRect/>
          </a:stretch>
        </p:blipFill>
        <p:spPr>
          <a:xfrm>
            <a:off x="5407075" y="1466475"/>
            <a:ext cx="3319200" cy="2975550"/>
          </a:xfrm>
          <a:prstGeom prst="rect">
            <a:avLst/>
          </a:prstGeom>
          <a:noFill/>
          <a:ln>
            <a:noFill/>
          </a:ln>
        </p:spPr>
      </p:pic>
      <p:pic>
        <p:nvPicPr>
          <p:cNvPr id="71" name="Google Shape;71;p15"/>
          <p:cNvPicPr preferRelativeResize="0"/>
          <p:nvPr/>
        </p:nvPicPr>
        <p:blipFill>
          <a:blip r:embed="rId7">
            <a:alphaModFix/>
          </a:blip>
          <a:stretch>
            <a:fillRect/>
          </a:stretch>
        </p:blipFill>
        <p:spPr>
          <a:xfrm>
            <a:off x="6956675" y="165150"/>
            <a:ext cx="2064250" cy="792675"/>
          </a:xfrm>
          <a:prstGeom prst="rect">
            <a:avLst/>
          </a:prstGeom>
          <a:noFill/>
          <a:ln>
            <a:noFill/>
          </a:ln>
        </p:spPr>
      </p:pic>
      <p:pic>
        <p:nvPicPr>
          <p:cNvPr id="3" name="Audio 2">
            <a:hlinkClick r:id="" action="ppaction://media"/>
            <a:extLst>
              <a:ext uri="{FF2B5EF4-FFF2-40B4-BE49-F238E27FC236}">
                <a16:creationId xmlns:a16="http://schemas.microsoft.com/office/drawing/2014/main" id="{BDC505A7-2AE8-A951-81E6-FFBCBC5F38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768"/>
    </mc:Choice>
    <mc:Fallback>
      <p:transition spd="slow" advTm="24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Aptly Demo</a:t>
            </a:r>
            <a:endParaRPr/>
          </a:p>
        </p:txBody>
      </p:sp>
      <p:pic>
        <p:nvPicPr>
          <p:cNvPr id="77" name="Google Shape;77;p16" descr="What if you could create apps simply by describing what you want in everyday language? How might you use that power to improve life for your family, your community, the world? What would you build?&#10;&#10;MIT App Inventor is dedicated to the vision that anyone should be able to create apps, even if they have no background in coding or technology. App Inventor’s drag-and-drop, blocks-based programming has been a key enabler here for more than a decade, with almost 15 million users who among them have created more than 65 million apps.&#10;&#10;The MIT App Inventor team is taking a step further in realizing this vision through its research on Aptly, a new tool that transforms verbal descriptions into working apps. For example, if you tell the computer in English —&#10; &#10;Make an app with a text box, a list of six languages and a button that says “translate.” When the button is clicked, translate the text into the selected language and show the translation.&#10;&#10;The result is a working app that does exactly this. It’s like expressing an idea for an app you want and instantly having it on your phone.&#10;&#10;Credits: Evan Patton, Ashley Granquist, Maura Kelleher, Hal Abelson&#10;and the MIT App Inventor Team" title="Speak Your Mind: Introducing Aptly, the Software Platform that Turns Ideas into Working Apps">
            <a:hlinkClick r:id="rId5"/>
          </p:cNvPr>
          <p:cNvPicPr preferRelativeResize="0"/>
          <p:nvPr/>
        </p:nvPicPr>
        <p:blipFill>
          <a:blip r:embed="rId6">
            <a:alphaModFix/>
          </a:blip>
          <a:stretch>
            <a:fillRect/>
          </a:stretch>
        </p:blipFill>
        <p:spPr>
          <a:xfrm>
            <a:off x="2028688" y="1105875"/>
            <a:ext cx="5086625" cy="3814950"/>
          </a:xfrm>
          <a:prstGeom prst="rect">
            <a:avLst/>
          </a:prstGeom>
          <a:noFill/>
          <a:ln>
            <a:noFill/>
          </a:ln>
        </p:spPr>
      </p:pic>
      <p:pic>
        <p:nvPicPr>
          <p:cNvPr id="78" name="Google Shape;78;p16"/>
          <p:cNvPicPr preferRelativeResize="0"/>
          <p:nvPr/>
        </p:nvPicPr>
        <p:blipFill>
          <a:blip r:embed="rId7">
            <a:alphaModFix/>
          </a:blip>
          <a:stretch>
            <a:fillRect/>
          </a:stretch>
        </p:blipFill>
        <p:spPr>
          <a:xfrm>
            <a:off x="6956675" y="165150"/>
            <a:ext cx="2064250" cy="792675"/>
          </a:xfrm>
          <a:prstGeom prst="rect">
            <a:avLst/>
          </a:prstGeom>
          <a:noFill/>
          <a:ln>
            <a:noFill/>
          </a:ln>
        </p:spPr>
      </p:pic>
      <p:pic>
        <p:nvPicPr>
          <p:cNvPr id="3" name="Audio 2">
            <a:hlinkClick r:id="" action="ppaction://media"/>
            <a:extLst>
              <a:ext uri="{FF2B5EF4-FFF2-40B4-BE49-F238E27FC236}">
                <a16:creationId xmlns:a16="http://schemas.microsoft.com/office/drawing/2014/main" id="{B7E3871B-860F-7FF6-416D-03995F1AD3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09"/>
    </mc:Choice>
    <mc:Fallback>
      <p:transition spd="slow" advTm="6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Code generative models</a:t>
            </a:r>
            <a:endParaRPr/>
          </a:p>
        </p:txBody>
      </p:sp>
      <p:pic>
        <p:nvPicPr>
          <p:cNvPr id="84" name="Google Shape;84;p17"/>
          <p:cNvPicPr preferRelativeResize="0"/>
          <p:nvPr/>
        </p:nvPicPr>
        <p:blipFill>
          <a:blip r:embed="rId5">
            <a:alphaModFix/>
          </a:blip>
          <a:stretch>
            <a:fillRect/>
          </a:stretch>
        </p:blipFill>
        <p:spPr>
          <a:xfrm>
            <a:off x="3021050" y="1526875"/>
            <a:ext cx="5623576" cy="2818825"/>
          </a:xfrm>
          <a:prstGeom prst="rect">
            <a:avLst/>
          </a:prstGeom>
          <a:noFill/>
          <a:ln>
            <a:noFill/>
          </a:ln>
        </p:spPr>
      </p:pic>
      <p:pic>
        <p:nvPicPr>
          <p:cNvPr id="85" name="Google Shape;85;p17"/>
          <p:cNvPicPr preferRelativeResize="0"/>
          <p:nvPr/>
        </p:nvPicPr>
        <p:blipFill>
          <a:blip r:embed="rId6">
            <a:alphaModFix/>
          </a:blip>
          <a:stretch>
            <a:fillRect/>
          </a:stretch>
        </p:blipFill>
        <p:spPr>
          <a:xfrm>
            <a:off x="223275" y="3099975"/>
            <a:ext cx="2565800" cy="1245725"/>
          </a:xfrm>
          <a:prstGeom prst="rect">
            <a:avLst/>
          </a:prstGeom>
          <a:noFill/>
          <a:ln>
            <a:noFill/>
          </a:ln>
        </p:spPr>
      </p:pic>
      <p:pic>
        <p:nvPicPr>
          <p:cNvPr id="86" name="Google Shape;86;p17"/>
          <p:cNvPicPr preferRelativeResize="0"/>
          <p:nvPr/>
        </p:nvPicPr>
        <p:blipFill>
          <a:blip r:embed="rId7">
            <a:alphaModFix/>
          </a:blip>
          <a:stretch>
            <a:fillRect/>
          </a:stretch>
        </p:blipFill>
        <p:spPr>
          <a:xfrm>
            <a:off x="757713" y="1464750"/>
            <a:ext cx="1496925" cy="1695550"/>
          </a:xfrm>
          <a:prstGeom prst="rect">
            <a:avLst/>
          </a:prstGeom>
          <a:noFill/>
          <a:ln>
            <a:noFill/>
          </a:ln>
        </p:spPr>
      </p:pic>
      <p:pic>
        <p:nvPicPr>
          <p:cNvPr id="87" name="Google Shape;87;p17"/>
          <p:cNvPicPr preferRelativeResize="0"/>
          <p:nvPr/>
        </p:nvPicPr>
        <p:blipFill>
          <a:blip r:embed="rId8">
            <a:alphaModFix/>
          </a:blip>
          <a:stretch>
            <a:fillRect/>
          </a:stretch>
        </p:blipFill>
        <p:spPr>
          <a:xfrm>
            <a:off x="6956675" y="165150"/>
            <a:ext cx="2064250" cy="792675"/>
          </a:xfrm>
          <a:prstGeom prst="rect">
            <a:avLst/>
          </a:prstGeom>
          <a:noFill/>
          <a:ln>
            <a:noFill/>
          </a:ln>
        </p:spPr>
      </p:pic>
      <p:pic>
        <p:nvPicPr>
          <p:cNvPr id="3" name="Audio 2">
            <a:hlinkClick r:id="" action="ppaction://media"/>
            <a:extLst>
              <a:ext uri="{FF2B5EF4-FFF2-40B4-BE49-F238E27FC236}">
                <a16:creationId xmlns:a16="http://schemas.microsoft.com/office/drawing/2014/main" id="{B711A362-E8C3-DBC8-41C1-48115BED700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954"/>
    </mc:Choice>
    <mc:Fallback>
      <p:transition spd="slow" advTm="3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3" name="Google Shape;93;p18"/>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Questrial"/>
                <a:ea typeface="Questrial"/>
                <a:cs typeface="Questrial"/>
                <a:sym typeface="Questrial"/>
              </a:rPr>
              <a:t>How Aptly Works</a:t>
            </a:r>
            <a:endParaRPr sz="2500">
              <a:latin typeface="Questrial"/>
              <a:ea typeface="Questrial"/>
              <a:cs typeface="Questrial"/>
              <a:sym typeface="Questrial"/>
            </a:endParaRPr>
          </a:p>
        </p:txBody>
      </p:sp>
      <p:sp>
        <p:nvSpPr>
          <p:cNvPr id="94" name="Google Shape;94;p18"/>
          <p:cNvSpPr/>
          <p:nvPr/>
        </p:nvSpPr>
        <p:spPr>
          <a:xfrm>
            <a:off x="3600625" y="3277075"/>
            <a:ext cx="1549500" cy="932700"/>
          </a:xfrm>
          <a:prstGeom prst="wedgeEllipse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pic>
        <p:nvPicPr>
          <p:cNvPr id="95" name="Google Shape;95;p18"/>
          <p:cNvPicPr preferRelativeResize="0"/>
          <p:nvPr/>
        </p:nvPicPr>
        <p:blipFill>
          <a:blip r:embed="rId5">
            <a:alphaModFix/>
          </a:blip>
          <a:stretch>
            <a:fillRect/>
          </a:stretch>
        </p:blipFill>
        <p:spPr>
          <a:xfrm>
            <a:off x="4214810" y="4293794"/>
            <a:ext cx="868256" cy="743734"/>
          </a:xfrm>
          <a:prstGeom prst="rect">
            <a:avLst/>
          </a:prstGeom>
          <a:noFill/>
          <a:ln>
            <a:noFill/>
          </a:ln>
        </p:spPr>
      </p:pic>
      <p:sp>
        <p:nvSpPr>
          <p:cNvPr id="96" name="Google Shape;96;p18"/>
          <p:cNvSpPr/>
          <p:nvPr/>
        </p:nvSpPr>
        <p:spPr>
          <a:xfrm>
            <a:off x="3238222" y="4089529"/>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 name="Google Shape;97;p18"/>
          <p:cNvCxnSpPr>
            <a:stCxn id="96" idx="4"/>
          </p:cNvCxnSpPr>
          <p:nvPr/>
        </p:nvCxnSpPr>
        <p:spPr>
          <a:xfrm flipH="1">
            <a:off x="3417622" y="4419229"/>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98" name="Google Shape;98;p18"/>
          <p:cNvCxnSpPr/>
          <p:nvPr/>
        </p:nvCxnSpPr>
        <p:spPr>
          <a:xfrm rot="10800000" flipH="1">
            <a:off x="3197498" y="4912326"/>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99" name="Google Shape;99;p18"/>
          <p:cNvCxnSpPr/>
          <p:nvPr/>
        </p:nvCxnSpPr>
        <p:spPr>
          <a:xfrm>
            <a:off x="3170350" y="4537877"/>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100" name="Google Shape;100;p18"/>
          <p:cNvCxnSpPr/>
          <p:nvPr/>
        </p:nvCxnSpPr>
        <p:spPr>
          <a:xfrm>
            <a:off x="3419454" y="4912162"/>
            <a:ext cx="193200" cy="166500"/>
          </a:xfrm>
          <a:prstGeom prst="straightConnector1">
            <a:avLst/>
          </a:prstGeom>
          <a:noFill/>
          <a:ln w="76200" cap="flat" cmpd="sng">
            <a:solidFill>
              <a:srgbClr val="000000"/>
            </a:solidFill>
            <a:prstDash val="solid"/>
            <a:round/>
            <a:headEnd type="none" w="med" len="med"/>
            <a:tailEnd type="none" w="med" len="med"/>
          </a:ln>
        </p:spPr>
      </p:cxnSp>
      <p:sp>
        <p:nvSpPr>
          <p:cNvPr id="101" name="Google Shape;101;p18"/>
          <p:cNvSpPr/>
          <p:nvPr/>
        </p:nvSpPr>
        <p:spPr>
          <a:xfrm rot="-9825777">
            <a:off x="3729549" y="4216132"/>
            <a:ext cx="118497" cy="21722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02" name="Google Shape;102;p18"/>
          <p:cNvSpPr/>
          <p:nvPr/>
        </p:nvSpPr>
        <p:spPr>
          <a:xfrm rot="-9824802">
            <a:off x="3723132" y="4254126"/>
            <a:ext cx="73691" cy="14813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03" name="Google Shape;103;p18"/>
          <p:cNvSpPr/>
          <p:nvPr/>
        </p:nvSpPr>
        <p:spPr>
          <a:xfrm rot="-9825514">
            <a:off x="3787284" y="4194988"/>
            <a:ext cx="119100" cy="277163"/>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04" name="Google Shape;104;p18"/>
          <p:cNvSpPr/>
          <p:nvPr/>
        </p:nvSpPr>
        <p:spPr>
          <a:xfrm>
            <a:off x="632233" y="3530827"/>
            <a:ext cx="1577700" cy="693600"/>
          </a:xfrm>
          <a:prstGeom prst="wedgeRect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sp>
        <p:nvSpPr>
          <p:cNvPr id="105" name="Google Shape;105;p18"/>
          <p:cNvSpPr/>
          <p:nvPr/>
        </p:nvSpPr>
        <p:spPr>
          <a:xfrm>
            <a:off x="216993" y="4103888"/>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8"/>
          <p:cNvCxnSpPr>
            <a:stCxn id="105" idx="4"/>
          </p:cNvCxnSpPr>
          <p:nvPr/>
        </p:nvCxnSpPr>
        <p:spPr>
          <a:xfrm flipH="1">
            <a:off x="396393" y="4433588"/>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107" name="Google Shape;107;p18"/>
          <p:cNvCxnSpPr/>
          <p:nvPr/>
        </p:nvCxnSpPr>
        <p:spPr>
          <a:xfrm rot="10800000" flipH="1">
            <a:off x="176269" y="4926685"/>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108" name="Google Shape;108;p18"/>
          <p:cNvCxnSpPr/>
          <p:nvPr/>
        </p:nvCxnSpPr>
        <p:spPr>
          <a:xfrm>
            <a:off x="149121" y="4552236"/>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109" name="Google Shape;109;p18"/>
          <p:cNvCxnSpPr/>
          <p:nvPr/>
        </p:nvCxnSpPr>
        <p:spPr>
          <a:xfrm>
            <a:off x="398225" y="4926521"/>
            <a:ext cx="193200" cy="166500"/>
          </a:xfrm>
          <a:prstGeom prst="straightConnector1">
            <a:avLst/>
          </a:prstGeom>
          <a:noFill/>
          <a:ln w="76200" cap="flat" cmpd="sng">
            <a:solidFill>
              <a:srgbClr val="000000"/>
            </a:solidFill>
            <a:prstDash val="solid"/>
            <a:round/>
            <a:headEnd type="none" w="med" len="med"/>
            <a:tailEnd type="none" w="med" len="med"/>
          </a:ln>
        </p:spPr>
      </p:cxnSp>
      <p:pic>
        <p:nvPicPr>
          <p:cNvPr id="110" name="Google Shape;110;p18"/>
          <p:cNvPicPr preferRelativeResize="0"/>
          <p:nvPr/>
        </p:nvPicPr>
        <p:blipFill>
          <a:blip r:embed="rId6">
            <a:alphaModFix/>
          </a:blip>
          <a:stretch>
            <a:fillRect/>
          </a:stretch>
        </p:blipFill>
        <p:spPr>
          <a:xfrm>
            <a:off x="923697" y="4264652"/>
            <a:ext cx="982067" cy="878851"/>
          </a:xfrm>
          <a:prstGeom prst="rect">
            <a:avLst/>
          </a:prstGeom>
          <a:noFill/>
          <a:ln>
            <a:noFill/>
          </a:ln>
        </p:spPr>
      </p:pic>
      <p:sp>
        <p:nvSpPr>
          <p:cNvPr id="111" name="Google Shape;111;p18"/>
          <p:cNvSpPr txBox="1"/>
          <p:nvPr/>
        </p:nvSpPr>
        <p:spPr>
          <a:xfrm>
            <a:off x="2431196" y="4061220"/>
            <a:ext cx="59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OR</a:t>
            </a:r>
            <a:endParaRPr b="1"/>
          </a:p>
        </p:txBody>
      </p:sp>
      <p:pic>
        <p:nvPicPr>
          <p:cNvPr id="112" name="Google Shape;112;p18"/>
          <p:cNvPicPr preferRelativeResize="0"/>
          <p:nvPr/>
        </p:nvPicPr>
        <p:blipFill>
          <a:blip r:embed="rId7">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9173CCE9-175C-1478-1D74-670E741B78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12"/>
    </mc:Choice>
    <mc:Fallback>
      <p:transition spd="slow" advTm="7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8" name="Google Shape;118;p19"/>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dk1"/>
                </a:solidFill>
                <a:latin typeface="Questrial"/>
                <a:ea typeface="Questrial"/>
                <a:cs typeface="Questrial"/>
                <a:sym typeface="Questrial"/>
              </a:rPr>
              <a:t>How Aptly Works</a:t>
            </a:r>
            <a:endParaRPr sz="2500">
              <a:latin typeface="Questrial"/>
              <a:ea typeface="Questrial"/>
              <a:cs typeface="Questrial"/>
              <a:sym typeface="Questrial"/>
            </a:endParaRPr>
          </a:p>
        </p:txBody>
      </p:sp>
      <p:sp>
        <p:nvSpPr>
          <p:cNvPr id="119" name="Google Shape;119;p19"/>
          <p:cNvSpPr/>
          <p:nvPr/>
        </p:nvSpPr>
        <p:spPr>
          <a:xfrm>
            <a:off x="3600625" y="3277075"/>
            <a:ext cx="1549500" cy="932700"/>
          </a:xfrm>
          <a:prstGeom prst="wedgeEllipse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pic>
        <p:nvPicPr>
          <p:cNvPr id="120" name="Google Shape;120;p19"/>
          <p:cNvPicPr preferRelativeResize="0"/>
          <p:nvPr/>
        </p:nvPicPr>
        <p:blipFill>
          <a:blip r:embed="rId5">
            <a:alphaModFix/>
          </a:blip>
          <a:stretch>
            <a:fillRect/>
          </a:stretch>
        </p:blipFill>
        <p:spPr>
          <a:xfrm>
            <a:off x="4214810" y="4293794"/>
            <a:ext cx="868256" cy="743734"/>
          </a:xfrm>
          <a:prstGeom prst="rect">
            <a:avLst/>
          </a:prstGeom>
          <a:noFill/>
          <a:ln>
            <a:noFill/>
          </a:ln>
        </p:spPr>
      </p:pic>
      <p:sp>
        <p:nvSpPr>
          <p:cNvPr id="121" name="Google Shape;121;p19"/>
          <p:cNvSpPr/>
          <p:nvPr/>
        </p:nvSpPr>
        <p:spPr>
          <a:xfrm>
            <a:off x="3238222" y="4089529"/>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 name="Google Shape;122;p19"/>
          <p:cNvCxnSpPr>
            <a:stCxn id="121" idx="4"/>
          </p:cNvCxnSpPr>
          <p:nvPr/>
        </p:nvCxnSpPr>
        <p:spPr>
          <a:xfrm flipH="1">
            <a:off x="3417622" y="4419229"/>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123" name="Google Shape;123;p19"/>
          <p:cNvCxnSpPr/>
          <p:nvPr/>
        </p:nvCxnSpPr>
        <p:spPr>
          <a:xfrm rot="10800000" flipH="1">
            <a:off x="3197498" y="4912326"/>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124" name="Google Shape;124;p19"/>
          <p:cNvCxnSpPr/>
          <p:nvPr/>
        </p:nvCxnSpPr>
        <p:spPr>
          <a:xfrm>
            <a:off x="3170350" y="4537877"/>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125" name="Google Shape;125;p19"/>
          <p:cNvCxnSpPr/>
          <p:nvPr/>
        </p:nvCxnSpPr>
        <p:spPr>
          <a:xfrm>
            <a:off x="3419454" y="4912162"/>
            <a:ext cx="193200" cy="166500"/>
          </a:xfrm>
          <a:prstGeom prst="straightConnector1">
            <a:avLst/>
          </a:prstGeom>
          <a:noFill/>
          <a:ln w="76200" cap="flat" cmpd="sng">
            <a:solidFill>
              <a:srgbClr val="000000"/>
            </a:solidFill>
            <a:prstDash val="solid"/>
            <a:round/>
            <a:headEnd type="none" w="med" len="med"/>
            <a:tailEnd type="none" w="med" len="med"/>
          </a:ln>
        </p:spPr>
      </p:cxnSp>
      <p:sp>
        <p:nvSpPr>
          <p:cNvPr id="126" name="Google Shape;126;p19"/>
          <p:cNvSpPr/>
          <p:nvPr/>
        </p:nvSpPr>
        <p:spPr>
          <a:xfrm rot="-9825777">
            <a:off x="3729549" y="4216132"/>
            <a:ext cx="118497" cy="21722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27" name="Google Shape;127;p19"/>
          <p:cNvSpPr/>
          <p:nvPr/>
        </p:nvSpPr>
        <p:spPr>
          <a:xfrm rot="-9824802">
            <a:off x="3723132" y="4254126"/>
            <a:ext cx="73691" cy="14813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28" name="Google Shape;128;p19"/>
          <p:cNvSpPr/>
          <p:nvPr/>
        </p:nvSpPr>
        <p:spPr>
          <a:xfrm rot="-9825514">
            <a:off x="3787284" y="4194988"/>
            <a:ext cx="119100" cy="277163"/>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29" name="Google Shape;129;p19"/>
          <p:cNvSpPr/>
          <p:nvPr/>
        </p:nvSpPr>
        <p:spPr>
          <a:xfrm>
            <a:off x="632233" y="3530827"/>
            <a:ext cx="1577700" cy="693600"/>
          </a:xfrm>
          <a:prstGeom prst="wedgeRect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sp>
        <p:nvSpPr>
          <p:cNvPr id="130" name="Google Shape;130;p19"/>
          <p:cNvSpPr/>
          <p:nvPr/>
        </p:nvSpPr>
        <p:spPr>
          <a:xfrm>
            <a:off x="216993" y="4103888"/>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 name="Google Shape;131;p19"/>
          <p:cNvCxnSpPr>
            <a:stCxn id="130" idx="4"/>
          </p:cNvCxnSpPr>
          <p:nvPr/>
        </p:nvCxnSpPr>
        <p:spPr>
          <a:xfrm flipH="1">
            <a:off x="396393" y="4433588"/>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132" name="Google Shape;132;p19"/>
          <p:cNvCxnSpPr/>
          <p:nvPr/>
        </p:nvCxnSpPr>
        <p:spPr>
          <a:xfrm rot="10800000" flipH="1">
            <a:off x="176269" y="4926685"/>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133" name="Google Shape;133;p19"/>
          <p:cNvCxnSpPr/>
          <p:nvPr/>
        </p:nvCxnSpPr>
        <p:spPr>
          <a:xfrm>
            <a:off x="149121" y="4552236"/>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134" name="Google Shape;134;p19"/>
          <p:cNvCxnSpPr/>
          <p:nvPr/>
        </p:nvCxnSpPr>
        <p:spPr>
          <a:xfrm>
            <a:off x="398225" y="4926521"/>
            <a:ext cx="193200" cy="166500"/>
          </a:xfrm>
          <a:prstGeom prst="straightConnector1">
            <a:avLst/>
          </a:prstGeom>
          <a:noFill/>
          <a:ln w="76200" cap="flat" cmpd="sng">
            <a:solidFill>
              <a:srgbClr val="000000"/>
            </a:solidFill>
            <a:prstDash val="solid"/>
            <a:round/>
            <a:headEnd type="none" w="med" len="med"/>
            <a:tailEnd type="none" w="med" len="med"/>
          </a:ln>
        </p:spPr>
      </p:cxnSp>
      <p:pic>
        <p:nvPicPr>
          <p:cNvPr id="135" name="Google Shape;135;p19"/>
          <p:cNvPicPr preferRelativeResize="0"/>
          <p:nvPr/>
        </p:nvPicPr>
        <p:blipFill>
          <a:blip r:embed="rId6">
            <a:alphaModFix/>
          </a:blip>
          <a:stretch>
            <a:fillRect/>
          </a:stretch>
        </p:blipFill>
        <p:spPr>
          <a:xfrm>
            <a:off x="923697" y="4264652"/>
            <a:ext cx="982067" cy="878851"/>
          </a:xfrm>
          <a:prstGeom prst="rect">
            <a:avLst/>
          </a:prstGeom>
          <a:noFill/>
          <a:ln>
            <a:noFill/>
          </a:ln>
        </p:spPr>
      </p:pic>
      <p:sp>
        <p:nvSpPr>
          <p:cNvPr id="136" name="Google Shape;136;p19"/>
          <p:cNvSpPr txBox="1"/>
          <p:nvPr/>
        </p:nvSpPr>
        <p:spPr>
          <a:xfrm>
            <a:off x="2431196" y="4061220"/>
            <a:ext cx="59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OR</a:t>
            </a:r>
            <a:endParaRPr b="1"/>
          </a:p>
        </p:txBody>
      </p:sp>
      <p:pic>
        <p:nvPicPr>
          <p:cNvPr id="137" name="Google Shape;137;p19"/>
          <p:cNvPicPr preferRelativeResize="0"/>
          <p:nvPr/>
        </p:nvPicPr>
        <p:blipFill rotWithShape="1">
          <a:blip r:embed="rId7">
            <a:alphaModFix/>
          </a:blip>
          <a:srcRect r="10297"/>
          <a:stretch/>
        </p:blipFill>
        <p:spPr>
          <a:xfrm>
            <a:off x="842297" y="1389224"/>
            <a:ext cx="2114275" cy="1152591"/>
          </a:xfrm>
          <a:prstGeom prst="rect">
            <a:avLst/>
          </a:prstGeom>
          <a:noFill/>
          <a:ln>
            <a:noFill/>
          </a:ln>
        </p:spPr>
      </p:pic>
      <p:sp>
        <p:nvSpPr>
          <p:cNvPr id="138" name="Google Shape;138;p19"/>
          <p:cNvSpPr/>
          <p:nvPr/>
        </p:nvSpPr>
        <p:spPr>
          <a:xfrm rot="-1021232">
            <a:off x="1991266" y="2851475"/>
            <a:ext cx="415081" cy="372093"/>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 name="Google Shape;139;p19"/>
          <p:cNvPicPr preferRelativeResize="0"/>
          <p:nvPr/>
        </p:nvPicPr>
        <p:blipFill>
          <a:blip r:embed="rId8">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F86C859F-CB41-8C9C-8064-0E2F87E455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97"/>
    </mc:Choice>
    <mc:Fallback>
      <p:transition spd="slow" advTm="3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5" name="Google Shape;145;p20"/>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dk1"/>
                </a:solidFill>
                <a:latin typeface="Questrial"/>
                <a:ea typeface="Questrial"/>
                <a:cs typeface="Questrial"/>
                <a:sym typeface="Questrial"/>
              </a:rPr>
              <a:t>How Aptly Works</a:t>
            </a:r>
            <a:endParaRPr sz="2500">
              <a:latin typeface="Questrial"/>
              <a:ea typeface="Questrial"/>
              <a:cs typeface="Questrial"/>
              <a:sym typeface="Questrial"/>
            </a:endParaRPr>
          </a:p>
        </p:txBody>
      </p:sp>
      <p:sp>
        <p:nvSpPr>
          <p:cNvPr id="146" name="Google Shape;146;p20"/>
          <p:cNvSpPr/>
          <p:nvPr/>
        </p:nvSpPr>
        <p:spPr>
          <a:xfrm>
            <a:off x="3600625" y="3277075"/>
            <a:ext cx="1549500" cy="932700"/>
          </a:xfrm>
          <a:prstGeom prst="wedgeEllipse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pic>
        <p:nvPicPr>
          <p:cNvPr id="147" name="Google Shape;147;p20"/>
          <p:cNvPicPr preferRelativeResize="0"/>
          <p:nvPr/>
        </p:nvPicPr>
        <p:blipFill>
          <a:blip r:embed="rId5">
            <a:alphaModFix/>
          </a:blip>
          <a:stretch>
            <a:fillRect/>
          </a:stretch>
        </p:blipFill>
        <p:spPr>
          <a:xfrm>
            <a:off x="4214810" y="4293794"/>
            <a:ext cx="868256" cy="743734"/>
          </a:xfrm>
          <a:prstGeom prst="rect">
            <a:avLst/>
          </a:prstGeom>
          <a:noFill/>
          <a:ln>
            <a:noFill/>
          </a:ln>
        </p:spPr>
      </p:pic>
      <p:sp>
        <p:nvSpPr>
          <p:cNvPr id="148" name="Google Shape;148;p20"/>
          <p:cNvSpPr/>
          <p:nvPr/>
        </p:nvSpPr>
        <p:spPr>
          <a:xfrm>
            <a:off x="3238222" y="4089529"/>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 name="Google Shape;149;p20"/>
          <p:cNvCxnSpPr>
            <a:stCxn id="148" idx="4"/>
          </p:cNvCxnSpPr>
          <p:nvPr/>
        </p:nvCxnSpPr>
        <p:spPr>
          <a:xfrm flipH="1">
            <a:off x="3417622" y="4419229"/>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150" name="Google Shape;150;p20"/>
          <p:cNvCxnSpPr/>
          <p:nvPr/>
        </p:nvCxnSpPr>
        <p:spPr>
          <a:xfrm rot="10800000" flipH="1">
            <a:off x="3197498" y="4912326"/>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151" name="Google Shape;151;p20"/>
          <p:cNvCxnSpPr/>
          <p:nvPr/>
        </p:nvCxnSpPr>
        <p:spPr>
          <a:xfrm>
            <a:off x="3170350" y="4537877"/>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152" name="Google Shape;152;p20"/>
          <p:cNvCxnSpPr/>
          <p:nvPr/>
        </p:nvCxnSpPr>
        <p:spPr>
          <a:xfrm>
            <a:off x="3419454" y="4912162"/>
            <a:ext cx="193200" cy="166500"/>
          </a:xfrm>
          <a:prstGeom prst="straightConnector1">
            <a:avLst/>
          </a:prstGeom>
          <a:noFill/>
          <a:ln w="76200" cap="flat" cmpd="sng">
            <a:solidFill>
              <a:srgbClr val="000000"/>
            </a:solidFill>
            <a:prstDash val="solid"/>
            <a:round/>
            <a:headEnd type="none" w="med" len="med"/>
            <a:tailEnd type="none" w="med" len="med"/>
          </a:ln>
        </p:spPr>
      </p:cxnSp>
      <p:sp>
        <p:nvSpPr>
          <p:cNvPr id="153" name="Google Shape;153;p20"/>
          <p:cNvSpPr/>
          <p:nvPr/>
        </p:nvSpPr>
        <p:spPr>
          <a:xfrm rot="-9825777">
            <a:off x="3729549" y="4216132"/>
            <a:ext cx="118497" cy="21722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54" name="Google Shape;154;p20"/>
          <p:cNvSpPr/>
          <p:nvPr/>
        </p:nvSpPr>
        <p:spPr>
          <a:xfrm rot="-9824802">
            <a:off x="3723132" y="4254126"/>
            <a:ext cx="73691" cy="14813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55" name="Google Shape;155;p20"/>
          <p:cNvSpPr/>
          <p:nvPr/>
        </p:nvSpPr>
        <p:spPr>
          <a:xfrm rot="-9825514">
            <a:off x="3787284" y="4194988"/>
            <a:ext cx="119100" cy="277163"/>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56" name="Google Shape;156;p20"/>
          <p:cNvSpPr/>
          <p:nvPr/>
        </p:nvSpPr>
        <p:spPr>
          <a:xfrm>
            <a:off x="632233" y="3530827"/>
            <a:ext cx="1577700" cy="693600"/>
          </a:xfrm>
          <a:prstGeom prst="wedgeRect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sp>
        <p:nvSpPr>
          <p:cNvPr id="157" name="Google Shape;157;p20"/>
          <p:cNvSpPr/>
          <p:nvPr/>
        </p:nvSpPr>
        <p:spPr>
          <a:xfrm>
            <a:off x="216993" y="4103888"/>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8" name="Google Shape;158;p20"/>
          <p:cNvCxnSpPr>
            <a:stCxn id="157" idx="4"/>
          </p:cNvCxnSpPr>
          <p:nvPr/>
        </p:nvCxnSpPr>
        <p:spPr>
          <a:xfrm flipH="1">
            <a:off x="396393" y="4433588"/>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159" name="Google Shape;159;p20"/>
          <p:cNvCxnSpPr/>
          <p:nvPr/>
        </p:nvCxnSpPr>
        <p:spPr>
          <a:xfrm rot="10800000" flipH="1">
            <a:off x="176269" y="4926685"/>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160" name="Google Shape;160;p20"/>
          <p:cNvCxnSpPr/>
          <p:nvPr/>
        </p:nvCxnSpPr>
        <p:spPr>
          <a:xfrm>
            <a:off x="149121" y="4552236"/>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161" name="Google Shape;161;p20"/>
          <p:cNvCxnSpPr/>
          <p:nvPr/>
        </p:nvCxnSpPr>
        <p:spPr>
          <a:xfrm>
            <a:off x="398225" y="4926521"/>
            <a:ext cx="193200" cy="166500"/>
          </a:xfrm>
          <a:prstGeom prst="straightConnector1">
            <a:avLst/>
          </a:prstGeom>
          <a:noFill/>
          <a:ln w="76200" cap="flat" cmpd="sng">
            <a:solidFill>
              <a:srgbClr val="000000"/>
            </a:solidFill>
            <a:prstDash val="solid"/>
            <a:round/>
            <a:headEnd type="none" w="med" len="med"/>
            <a:tailEnd type="none" w="med" len="med"/>
          </a:ln>
        </p:spPr>
      </p:cxnSp>
      <p:pic>
        <p:nvPicPr>
          <p:cNvPr id="162" name="Google Shape;162;p20"/>
          <p:cNvPicPr preferRelativeResize="0"/>
          <p:nvPr/>
        </p:nvPicPr>
        <p:blipFill>
          <a:blip r:embed="rId6">
            <a:alphaModFix/>
          </a:blip>
          <a:stretch>
            <a:fillRect/>
          </a:stretch>
        </p:blipFill>
        <p:spPr>
          <a:xfrm>
            <a:off x="923697" y="4264652"/>
            <a:ext cx="982067" cy="878851"/>
          </a:xfrm>
          <a:prstGeom prst="rect">
            <a:avLst/>
          </a:prstGeom>
          <a:noFill/>
          <a:ln>
            <a:noFill/>
          </a:ln>
        </p:spPr>
      </p:pic>
      <p:sp>
        <p:nvSpPr>
          <p:cNvPr id="163" name="Google Shape;163;p20"/>
          <p:cNvSpPr txBox="1"/>
          <p:nvPr/>
        </p:nvSpPr>
        <p:spPr>
          <a:xfrm>
            <a:off x="2431196" y="4061220"/>
            <a:ext cx="59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OR</a:t>
            </a:r>
            <a:endParaRPr b="1"/>
          </a:p>
        </p:txBody>
      </p:sp>
      <p:pic>
        <p:nvPicPr>
          <p:cNvPr id="164" name="Google Shape;164;p20"/>
          <p:cNvPicPr preferRelativeResize="0"/>
          <p:nvPr/>
        </p:nvPicPr>
        <p:blipFill rotWithShape="1">
          <a:blip r:embed="rId7">
            <a:alphaModFix/>
          </a:blip>
          <a:srcRect r="10297"/>
          <a:stretch/>
        </p:blipFill>
        <p:spPr>
          <a:xfrm>
            <a:off x="842297" y="1389224"/>
            <a:ext cx="2114275" cy="1152591"/>
          </a:xfrm>
          <a:prstGeom prst="rect">
            <a:avLst/>
          </a:prstGeom>
          <a:noFill/>
          <a:ln>
            <a:noFill/>
          </a:ln>
        </p:spPr>
      </p:pic>
      <p:pic>
        <p:nvPicPr>
          <p:cNvPr id="165" name="Google Shape;165;p20"/>
          <p:cNvPicPr preferRelativeResize="0"/>
          <p:nvPr/>
        </p:nvPicPr>
        <p:blipFill>
          <a:blip r:embed="rId8">
            <a:alphaModFix/>
          </a:blip>
          <a:stretch>
            <a:fillRect/>
          </a:stretch>
        </p:blipFill>
        <p:spPr>
          <a:xfrm>
            <a:off x="4042225" y="251850"/>
            <a:ext cx="1345700" cy="1524265"/>
          </a:xfrm>
          <a:prstGeom prst="rect">
            <a:avLst/>
          </a:prstGeom>
          <a:noFill/>
          <a:ln>
            <a:noFill/>
          </a:ln>
        </p:spPr>
      </p:pic>
      <p:sp>
        <p:nvSpPr>
          <p:cNvPr id="166" name="Google Shape;166;p20"/>
          <p:cNvSpPr/>
          <p:nvPr/>
        </p:nvSpPr>
        <p:spPr>
          <a:xfrm rot="-1021232">
            <a:off x="1991266" y="2851475"/>
            <a:ext cx="415081" cy="372093"/>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0"/>
          <p:cNvSpPr/>
          <p:nvPr/>
        </p:nvSpPr>
        <p:spPr>
          <a:xfrm rot="4430649">
            <a:off x="3168703" y="1049043"/>
            <a:ext cx="415093" cy="371989"/>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20"/>
          <p:cNvPicPr preferRelativeResize="0"/>
          <p:nvPr/>
        </p:nvPicPr>
        <p:blipFill>
          <a:blip r:embed="rId9">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9EA63B53-4393-28B3-58E3-90735628B9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72"/>
    </mc:Choice>
    <mc:Fallback>
      <p:transition spd="slow" advTm="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74" name="Google Shape;174;p21"/>
          <p:cNvSpPr txBox="1"/>
          <p:nvPr/>
        </p:nvSpPr>
        <p:spPr>
          <a:xfrm>
            <a:off x="393100" y="251850"/>
            <a:ext cx="4954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dk1"/>
                </a:solidFill>
                <a:latin typeface="Questrial"/>
                <a:ea typeface="Questrial"/>
                <a:cs typeface="Questrial"/>
                <a:sym typeface="Questrial"/>
              </a:rPr>
              <a:t>How Aptly Works</a:t>
            </a:r>
            <a:endParaRPr sz="2500">
              <a:latin typeface="Questrial"/>
              <a:ea typeface="Questrial"/>
              <a:cs typeface="Questrial"/>
              <a:sym typeface="Questrial"/>
            </a:endParaRPr>
          </a:p>
        </p:txBody>
      </p:sp>
      <p:sp>
        <p:nvSpPr>
          <p:cNvPr id="175" name="Google Shape;175;p21"/>
          <p:cNvSpPr/>
          <p:nvPr/>
        </p:nvSpPr>
        <p:spPr>
          <a:xfrm>
            <a:off x="3600625" y="3277075"/>
            <a:ext cx="1549500" cy="932700"/>
          </a:xfrm>
          <a:prstGeom prst="wedgeEllipse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pic>
        <p:nvPicPr>
          <p:cNvPr id="176" name="Google Shape;176;p21"/>
          <p:cNvPicPr preferRelativeResize="0"/>
          <p:nvPr/>
        </p:nvPicPr>
        <p:blipFill>
          <a:blip r:embed="rId5">
            <a:alphaModFix/>
          </a:blip>
          <a:stretch>
            <a:fillRect/>
          </a:stretch>
        </p:blipFill>
        <p:spPr>
          <a:xfrm>
            <a:off x="4214810" y="4293794"/>
            <a:ext cx="868256" cy="743734"/>
          </a:xfrm>
          <a:prstGeom prst="rect">
            <a:avLst/>
          </a:prstGeom>
          <a:noFill/>
          <a:ln>
            <a:noFill/>
          </a:ln>
        </p:spPr>
      </p:pic>
      <p:sp>
        <p:nvSpPr>
          <p:cNvPr id="177" name="Google Shape;177;p21"/>
          <p:cNvSpPr/>
          <p:nvPr/>
        </p:nvSpPr>
        <p:spPr>
          <a:xfrm>
            <a:off x="3238222" y="4089529"/>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8" name="Google Shape;178;p21"/>
          <p:cNvCxnSpPr>
            <a:stCxn id="177" idx="4"/>
          </p:cNvCxnSpPr>
          <p:nvPr/>
        </p:nvCxnSpPr>
        <p:spPr>
          <a:xfrm flipH="1">
            <a:off x="3417622" y="4419229"/>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179" name="Google Shape;179;p21"/>
          <p:cNvCxnSpPr/>
          <p:nvPr/>
        </p:nvCxnSpPr>
        <p:spPr>
          <a:xfrm rot="10800000" flipH="1">
            <a:off x="3197498" y="4912326"/>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180" name="Google Shape;180;p21"/>
          <p:cNvCxnSpPr/>
          <p:nvPr/>
        </p:nvCxnSpPr>
        <p:spPr>
          <a:xfrm>
            <a:off x="3170350" y="4537877"/>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181" name="Google Shape;181;p21"/>
          <p:cNvCxnSpPr/>
          <p:nvPr/>
        </p:nvCxnSpPr>
        <p:spPr>
          <a:xfrm>
            <a:off x="3419454" y="4912162"/>
            <a:ext cx="193200" cy="166500"/>
          </a:xfrm>
          <a:prstGeom prst="straightConnector1">
            <a:avLst/>
          </a:prstGeom>
          <a:noFill/>
          <a:ln w="76200" cap="flat" cmpd="sng">
            <a:solidFill>
              <a:srgbClr val="000000"/>
            </a:solidFill>
            <a:prstDash val="solid"/>
            <a:round/>
            <a:headEnd type="none" w="med" len="med"/>
            <a:tailEnd type="none" w="med" len="med"/>
          </a:ln>
        </p:spPr>
      </p:cxnSp>
      <p:sp>
        <p:nvSpPr>
          <p:cNvPr id="182" name="Google Shape;182;p21"/>
          <p:cNvSpPr/>
          <p:nvPr/>
        </p:nvSpPr>
        <p:spPr>
          <a:xfrm rot="-9825777">
            <a:off x="3729549" y="4216132"/>
            <a:ext cx="118497" cy="21722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83" name="Google Shape;183;p21"/>
          <p:cNvSpPr/>
          <p:nvPr/>
        </p:nvSpPr>
        <p:spPr>
          <a:xfrm rot="-9824802">
            <a:off x="3723132" y="4254126"/>
            <a:ext cx="73691" cy="148134"/>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84" name="Google Shape;184;p21"/>
          <p:cNvSpPr/>
          <p:nvPr/>
        </p:nvSpPr>
        <p:spPr>
          <a:xfrm rot="-9825514">
            <a:off x="3787284" y="4194988"/>
            <a:ext cx="119100" cy="277163"/>
          </a:xfrm>
          <a:custGeom>
            <a:avLst/>
            <a:gdLst/>
            <a:ahLst/>
            <a:cxnLst/>
            <a:rect l="l" t="t" r="r" b="b"/>
            <a:pathLst>
              <a:path w="8871" h="24064" extrusionOk="0">
                <a:moveTo>
                  <a:pt x="3095" y="0"/>
                </a:moveTo>
                <a:cubicBezTo>
                  <a:pt x="-2738" y="5833"/>
                  <a:pt x="622" y="24064"/>
                  <a:pt x="8871" y="24064"/>
                </a:cubicBezTo>
              </a:path>
            </a:pathLst>
          </a:custGeom>
          <a:noFill/>
          <a:ln w="28575" cap="flat" cmpd="sng">
            <a:solidFill>
              <a:srgbClr val="000000"/>
            </a:solidFill>
            <a:prstDash val="solid"/>
            <a:round/>
            <a:headEnd type="none" w="med" len="med"/>
            <a:tailEnd type="none" w="med" len="med"/>
          </a:ln>
        </p:spPr>
      </p:sp>
      <p:sp>
        <p:nvSpPr>
          <p:cNvPr id="185" name="Google Shape;185;p21"/>
          <p:cNvSpPr/>
          <p:nvPr/>
        </p:nvSpPr>
        <p:spPr>
          <a:xfrm>
            <a:off x="632233" y="3530827"/>
            <a:ext cx="1577700" cy="693600"/>
          </a:xfrm>
          <a:prstGeom prst="wedgeRectCallout">
            <a:avLst>
              <a:gd name="adj1" fmla="val -20833"/>
              <a:gd name="adj2" fmla="val 6250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700"/>
              <a:t>“Make an app with a text box, a list of six languages and a button that says ‘translate.’ …</a:t>
            </a:r>
            <a:endParaRPr sz="700"/>
          </a:p>
        </p:txBody>
      </p:sp>
      <p:sp>
        <p:nvSpPr>
          <p:cNvPr id="186" name="Google Shape;186;p21"/>
          <p:cNvSpPr/>
          <p:nvPr/>
        </p:nvSpPr>
        <p:spPr>
          <a:xfrm>
            <a:off x="216993" y="4103888"/>
            <a:ext cx="362400" cy="329700"/>
          </a:xfrm>
          <a:prstGeom prst="ellipse">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7" name="Google Shape;187;p21"/>
          <p:cNvCxnSpPr>
            <a:stCxn id="186" idx="4"/>
          </p:cNvCxnSpPr>
          <p:nvPr/>
        </p:nvCxnSpPr>
        <p:spPr>
          <a:xfrm flipH="1">
            <a:off x="396393" y="4433588"/>
            <a:ext cx="1800" cy="492900"/>
          </a:xfrm>
          <a:prstGeom prst="straightConnector1">
            <a:avLst/>
          </a:prstGeom>
          <a:noFill/>
          <a:ln w="76200" cap="flat" cmpd="sng">
            <a:solidFill>
              <a:srgbClr val="000000"/>
            </a:solidFill>
            <a:prstDash val="solid"/>
            <a:round/>
            <a:headEnd type="none" w="med" len="med"/>
            <a:tailEnd type="none" w="med" len="med"/>
          </a:ln>
        </p:spPr>
      </p:cxnSp>
      <p:cxnSp>
        <p:nvCxnSpPr>
          <p:cNvPr id="188" name="Google Shape;188;p21"/>
          <p:cNvCxnSpPr/>
          <p:nvPr/>
        </p:nvCxnSpPr>
        <p:spPr>
          <a:xfrm rot="10800000" flipH="1">
            <a:off x="176269" y="4926685"/>
            <a:ext cx="222000" cy="166500"/>
          </a:xfrm>
          <a:prstGeom prst="straightConnector1">
            <a:avLst/>
          </a:prstGeom>
          <a:noFill/>
          <a:ln w="76200" cap="flat" cmpd="sng">
            <a:solidFill>
              <a:srgbClr val="000000"/>
            </a:solidFill>
            <a:prstDash val="solid"/>
            <a:round/>
            <a:headEnd type="none" w="med" len="med"/>
            <a:tailEnd type="none" w="med" len="med"/>
          </a:ln>
        </p:spPr>
      </p:cxnSp>
      <p:cxnSp>
        <p:nvCxnSpPr>
          <p:cNvPr id="189" name="Google Shape;189;p21"/>
          <p:cNvCxnSpPr/>
          <p:nvPr/>
        </p:nvCxnSpPr>
        <p:spPr>
          <a:xfrm>
            <a:off x="149121" y="4552236"/>
            <a:ext cx="492900" cy="0"/>
          </a:xfrm>
          <a:prstGeom prst="straightConnector1">
            <a:avLst/>
          </a:prstGeom>
          <a:noFill/>
          <a:ln w="76200" cap="flat" cmpd="sng">
            <a:solidFill>
              <a:srgbClr val="000000"/>
            </a:solidFill>
            <a:prstDash val="solid"/>
            <a:round/>
            <a:headEnd type="none" w="med" len="med"/>
            <a:tailEnd type="none" w="med" len="med"/>
          </a:ln>
        </p:spPr>
      </p:cxnSp>
      <p:cxnSp>
        <p:nvCxnSpPr>
          <p:cNvPr id="190" name="Google Shape;190;p21"/>
          <p:cNvCxnSpPr/>
          <p:nvPr/>
        </p:nvCxnSpPr>
        <p:spPr>
          <a:xfrm>
            <a:off x="398225" y="4926521"/>
            <a:ext cx="193200" cy="166500"/>
          </a:xfrm>
          <a:prstGeom prst="straightConnector1">
            <a:avLst/>
          </a:prstGeom>
          <a:noFill/>
          <a:ln w="76200" cap="flat" cmpd="sng">
            <a:solidFill>
              <a:srgbClr val="000000"/>
            </a:solidFill>
            <a:prstDash val="solid"/>
            <a:round/>
            <a:headEnd type="none" w="med" len="med"/>
            <a:tailEnd type="none" w="med" len="med"/>
          </a:ln>
        </p:spPr>
      </p:cxnSp>
      <p:pic>
        <p:nvPicPr>
          <p:cNvPr id="191" name="Google Shape;191;p21"/>
          <p:cNvPicPr preferRelativeResize="0"/>
          <p:nvPr/>
        </p:nvPicPr>
        <p:blipFill>
          <a:blip r:embed="rId6">
            <a:alphaModFix/>
          </a:blip>
          <a:stretch>
            <a:fillRect/>
          </a:stretch>
        </p:blipFill>
        <p:spPr>
          <a:xfrm>
            <a:off x="923697" y="4264652"/>
            <a:ext cx="982067" cy="878851"/>
          </a:xfrm>
          <a:prstGeom prst="rect">
            <a:avLst/>
          </a:prstGeom>
          <a:noFill/>
          <a:ln>
            <a:noFill/>
          </a:ln>
        </p:spPr>
      </p:pic>
      <p:sp>
        <p:nvSpPr>
          <p:cNvPr id="192" name="Google Shape;192;p21"/>
          <p:cNvSpPr txBox="1"/>
          <p:nvPr/>
        </p:nvSpPr>
        <p:spPr>
          <a:xfrm>
            <a:off x="2431196" y="4061220"/>
            <a:ext cx="59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OR</a:t>
            </a:r>
            <a:endParaRPr b="1"/>
          </a:p>
        </p:txBody>
      </p:sp>
      <p:pic>
        <p:nvPicPr>
          <p:cNvPr id="193" name="Google Shape;193;p21"/>
          <p:cNvPicPr preferRelativeResize="0"/>
          <p:nvPr/>
        </p:nvPicPr>
        <p:blipFill rotWithShape="1">
          <a:blip r:embed="rId7">
            <a:alphaModFix/>
          </a:blip>
          <a:srcRect r="10297"/>
          <a:stretch/>
        </p:blipFill>
        <p:spPr>
          <a:xfrm>
            <a:off x="842297" y="1389224"/>
            <a:ext cx="2114275" cy="1152591"/>
          </a:xfrm>
          <a:prstGeom prst="rect">
            <a:avLst/>
          </a:prstGeom>
          <a:noFill/>
          <a:ln>
            <a:noFill/>
          </a:ln>
        </p:spPr>
      </p:pic>
      <p:pic>
        <p:nvPicPr>
          <p:cNvPr id="194" name="Google Shape;194;p21"/>
          <p:cNvPicPr preferRelativeResize="0"/>
          <p:nvPr/>
        </p:nvPicPr>
        <p:blipFill>
          <a:blip r:embed="rId8">
            <a:alphaModFix/>
          </a:blip>
          <a:stretch>
            <a:fillRect/>
          </a:stretch>
        </p:blipFill>
        <p:spPr>
          <a:xfrm>
            <a:off x="4042225" y="251850"/>
            <a:ext cx="1345700" cy="1524265"/>
          </a:xfrm>
          <a:prstGeom prst="rect">
            <a:avLst/>
          </a:prstGeom>
          <a:noFill/>
          <a:ln>
            <a:noFill/>
          </a:ln>
        </p:spPr>
      </p:pic>
      <p:pic>
        <p:nvPicPr>
          <p:cNvPr id="195" name="Google Shape;195;p21"/>
          <p:cNvPicPr preferRelativeResize="0"/>
          <p:nvPr/>
        </p:nvPicPr>
        <p:blipFill>
          <a:blip r:embed="rId9">
            <a:alphaModFix/>
          </a:blip>
          <a:stretch>
            <a:fillRect/>
          </a:stretch>
        </p:blipFill>
        <p:spPr>
          <a:xfrm>
            <a:off x="6200749" y="1115550"/>
            <a:ext cx="2718026" cy="1426274"/>
          </a:xfrm>
          <a:prstGeom prst="rect">
            <a:avLst/>
          </a:prstGeom>
          <a:noFill/>
          <a:ln>
            <a:noFill/>
          </a:ln>
        </p:spPr>
      </p:pic>
      <p:sp>
        <p:nvSpPr>
          <p:cNvPr id="196" name="Google Shape;196;p21"/>
          <p:cNvSpPr/>
          <p:nvPr/>
        </p:nvSpPr>
        <p:spPr>
          <a:xfrm rot="-1021232">
            <a:off x="1991266" y="2851475"/>
            <a:ext cx="415081" cy="372093"/>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4430649">
            <a:off x="3168703" y="1049043"/>
            <a:ext cx="415093" cy="371989"/>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6889458">
            <a:off x="5691766" y="1049050"/>
            <a:ext cx="415161" cy="371935"/>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21"/>
          <p:cNvPicPr preferRelativeResize="0"/>
          <p:nvPr/>
        </p:nvPicPr>
        <p:blipFill>
          <a:blip r:embed="rId10">
            <a:alphaModFix/>
          </a:blip>
          <a:stretch>
            <a:fillRect/>
          </a:stretch>
        </p:blipFill>
        <p:spPr>
          <a:xfrm>
            <a:off x="6956675" y="165150"/>
            <a:ext cx="2064250" cy="792675"/>
          </a:xfrm>
          <a:prstGeom prst="rect">
            <a:avLst/>
          </a:prstGeom>
          <a:noFill/>
          <a:ln>
            <a:noFill/>
          </a:ln>
        </p:spPr>
      </p:pic>
      <p:pic>
        <p:nvPicPr>
          <p:cNvPr id="2" name="Audio 1">
            <a:hlinkClick r:id="" action="ppaction://media"/>
            <a:extLst>
              <a:ext uri="{FF2B5EF4-FFF2-40B4-BE49-F238E27FC236}">
                <a16:creationId xmlns:a16="http://schemas.microsoft.com/office/drawing/2014/main" id="{FFEA1CF5-B312-772C-9DD5-570CAEAB3FF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69"/>
    </mc:Choice>
    <mc:Fallback>
      <p:transition spd="slow" advTm="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2578</Words>
  <Application>Microsoft Macintosh PowerPoint</Application>
  <PresentationFormat>On-screen Show (16:9)</PresentationFormat>
  <Paragraphs>333</Paragraphs>
  <Slides>29</Slides>
  <Notes>29</Notes>
  <HiddenSlides>0</HiddenSlides>
  <MMClips>29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Roboto</vt:lpstr>
      <vt:lpstr>Arial</vt:lpstr>
      <vt:lpstr>Open Sans</vt:lpstr>
      <vt:lpstr>Courier New</vt:lpstr>
      <vt:lpstr>Questrial</vt:lpstr>
      <vt:lpstr>Nunito</vt:lpstr>
      <vt:lpstr>Simple Light</vt:lpstr>
      <vt:lpstr>Speak Your Mind: Introducing Aptly, The Software Platform that turns Ideas into Working Apps </vt:lpstr>
      <vt:lpstr>Introducing the Team and the Goal</vt:lpstr>
      <vt:lpstr>Making App creation easier via Block coding</vt:lpstr>
      <vt:lpstr>Aptly Demo</vt:lpstr>
      <vt:lpstr>Code generative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example (1)</vt:lpstr>
      <vt:lpstr>Working example (2)</vt:lpstr>
      <vt:lpstr>Working example (2)</vt:lpstr>
      <vt:lpstr>Working example (2)</vt:lpstr>
      <vt:lpstr>Implication on Computational Thinking Education</vt:lpstr>
      <vt:lpstr>Will Aptly be a crutch or a springboard?</vt:lpstr>
      <vt:lpstr>Further Research</vt:lpstr>
      <vt:lpstr>Follow our work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 Your Mind: Introducing Aptly, The Software Platform that turns Ideas into Working Apps </dc:title>
  <cp:lastModifiedBy>David Kim</cp:lastModifiedBy>
  <cp:revision>1</cp:revision>
  <dcterms:modified xsi:type="dcterms:W3CDTF">2022-11-05T18:26:54Z</dcterms:modified>
</cp:coreProperties>
</file>